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E513-53C3-488B-8015-57AFE0546097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39C30-07EA-4FE0-8A49-02DEA25F7C3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435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39C30-07EA-4FE0-8A49-02DEA25F7C3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02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39C30-07EA-4FE0-8A49-02DEA25F7C3A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0877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tic.educacion.es/w3/eos/MaterialesEducativos/mem2006/aprender_estudiar/index2.html" TargetMode="External"/><Relationship Id="rId2" Type="http://schemas.openxmlformats.org/officeDocument/2006/relationships/hyperlink" Target="http://conteni2.educarex.es/mats/121339/contenido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¿COMO AXUDAR OS FILLOS CO ESTUDO?</a:t>
            </a:r>
            <a:endParaRPr lang="es-ES" dirty="0"/>
          </a:p>
        </p:txBody>
      </p:sp>
      <p:pic>
        <p:nvPicPr>
          <p:cNvPr id="8" name="7 Marcador de contenido" descr="http://3.bp.blogspot.com/-A5f1TYOz-B0/VdszAuOOn0I/AAAAAAAAGWI/kWxUbuy2oVo/s1600/El%2Bordenador%2Bes%2Bmuy%2B%25C3%25BAtil%2Bpara%2Bla%2Bense%25C3%25B1anz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05678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65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9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 2.CONDICIÓNS </a:t>
            </a:r>
            <a:r>
              <a:rPr lang="es-ES" b="1" dirty="0">
                <a:solidFill>
                  <a:srgbClr val="FF0000"/>
                </a:solidFill>
              </a:rPr>
              <a:t>DO ESTUDO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FISICAS- PERSOAIS</a:t>
            </a:r>
            <a:r>
              <a:rPr lang="es-ES" dirty="0">
                <a:solidFill>
                  <a:schemeClr val="accent1"/>
                </a:solidFill>
              </a:rPr>
              <a:t>: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 err="1"/>
              <a:t>Relaxación</a:t>
            </a:r>
            <a:endParaRPr lang="es-ES" dirty="0"/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Concentración, atención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Descanso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Alimentación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 err="1"/>
              <a:t>Exercicio</a:t>
            </a:r>
            <a:r>
              <a:rPr lang="es-ES" dirty="0"/>
              <a:t> físico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</a:rPr>
              <a:t>AMBIENTAIS: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Lugar de estudio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Temperatura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Iluminación e ventilación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Nivel de ruido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Distractores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r>
              <a:rPr lang="es-ES" dirty="0"/>
              <a:t>…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382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  <a:t>CONDICIÓNS FÍSICAS-PERSOAIS</a:t>
            </a:r>
            <a:br>
              <a:rPr lang="es-ES" sz="32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s-E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344816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78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ATENCIÓN- CONCENTRACIÓN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136903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51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¿CÓMO MELLORAR A ATENCIÓN?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es-ES" sz="3400" dirty="0" smtClean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 smtClean="0">
                <a:latin typeface="Comic Sans MS" pitchFamily="66" charset="0"/>
              </a:rPr>
              <a:t>Evitar </a:t>
            </a:r>
            <a:r>
              <a:rPr lang="es-ES" sz="3400" dirty="0" err="1">
                <a:latin typeface="Comic Sans MS" pitchFamily="66" charset="0"/>
              </a:rPr>
              <a:t>distraccións</a:t>
            </a:r>
            <a:r>
              <a:rPr lang="es-ES" sz="3400" dirty="0">
                <a:latin typeface="Comic Sans MS" pitchFamily="66" charset="0"/>
              </a:rPr>
              <a:t> </a:t>
            </a:r>
            <a:r>
              <a:rPr lang="es-ES" sz="3400" dirty="0">
                <a:solidFill>
                  <a:srgbClr val="FF0000"/>
                </a:solidFill>
                <a:latin typeface="Comic Sans MS" pitchFamily="66" charset="0"/>
              </a:rPr>
              <a:t>EXTERNAS </a:t>
            </a:r>
            <a:r>
              <a:rPr lang="es-ES" sz="3400" dirty="0" smtClean="0">
                <a:solidFill>
                  <a:srgbClr val="FF0000"/>
                </a:solidFill>
                <a:latin typeface="Comic Sans MS" pitchFamily="66" charset="0"/>
              </a:rPr>
              <a:t>e INTERNAS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es-ES" sz="3400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 smtClean="0">
                <a:latin typeface="Comic Sans MS" pitchFamily="66" charset="0"/>
              </a:rPr>
              <a:t>Realizar </a:t>
            </a:r>
            <a:r>
              <a:rPr lang="es-ES" sz="3400" dirty="0">
                <a:latin typeface="Comic Sans MS" pitchFamily="66" charset="0"/>
              </a:rPr>
              <a:t>un </a:t>
            </a:r>
            <a:r>
              <a:rPr lang="es-ES" sz="3400" dirty="0" err="1">
                <a:latin typeface="Comic Sans MS" pitchFamily="66" charset="0"/>
              </a:rPr>
              <a:t>estudo</a:t>
            </a:r>
            <a:r>
              <a:rPr lang="es-ES" sz="3400" dirty="0">
                <a:latin typeface="Comic Sans MS" pitchFamily="66" charset="0"/>
              </a:rPr>
              <a:t> </a:t>
            </a:r>
            <a:r>
              <a:rPr lang="es-ES" sz="3400" dirty="0">
                <a:solidFill>
                  <a:srgbClr val="FF0000"/>
                </a:solidFill>
                <a:latin typeface="Comic Sans MS" pitchFamily="66" charset="0"/>
              </a:rPr>
              <a:t>ACTIVO</a:t>
            </a:r>
            <a:r>
              <a:rPr lang="es-ES" sz="3400" dirty="0">
                <a:latin typeface="Comic Sans MS" pitchFamily="66" charset="0"/>
              </a:rPr>
              <a:t> fomenta a concentración. Como por </a:t>
            </a:r>
            <a:r>
              <a:rPr lang="es-ES" sz="3400" dirty="0" err="1">
                <a:latin typeface="Comic Sans MS" pitchFamily="66" charset="0"/>
              </a:rPr>
              <a:t>exemplo</a:t>
            </a:r>
            <a:r>
              <a:rPr lang="es-ES" sz="3400" dirty="0">
                <a:latin typeface="Comic Sans MS" pitchFamily="66" charset="0"/>
              </a:rPr>
              <a:t>: tomar notas, apuntes, </a:t>
            </a:r>
            <a:r>
              <a:rPr lang="es-ES" sz="3400" dirty="0" err="1">
                <a:latin typeface="Comic Sans MS" pitchFamily="66" charset="0"/>
              </a:rPr>
              <a:t>subliñar</a:t>
            </a:r>
            <a:r>
              <a:rPr lang="es-ES" sz="3400" dirty="0">
                <a:latin typeface="Comic Sans MS" pitchFamily="66" charset="0"/>
              </a:rPr>
              <a:t>, </a:t>
            </a:r>
            <a:r>
              <a:rPr lang="es-ES" sz="3400" dirty="0" err="1">
                <a:latin typeface="Comic Sans MS" pitchFamily="66" charset="0"/>
              </a:rPr>
              <a:t>facer</a:t>
            </a:r>
            <a:r>
              <a:rPr lang="es-ES" sz="3400" dirty="0">
                <a:latin typeface="Comic Sans MS" pitchFamily="66" charset="0"/>
              </a:rPr>
              <a:t> esquemas. </a:t>
            </a:r>
            <a:endParaRPr lang="es-ES" sz="3400" dirty="0" smtClean="0">
              <a:latin typeface="Comic Sans MS" pitchFamily="66" charset="0"/>
            </a:endParaRP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es-ES" sz="3400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 smtClean="0">
                <a:solidFill>
                  <a:srgbClr val="FF0000"/>
                </a:solidFill>
                <a:latin typeface="Comic Sans MS" pitchFamily="66" charset="0"/>
              </a:rPr>
              <a:t>O </a:t>
            </a:r>
            <a:r>
              <a:rPr lang="es-ES" sz="3400" dirty="0">
                <a:solidFill>
                  <a:srgbClr val="FF0000"/>
                </a:solidFill>
                <a:latin typeface="Comic Sans MS" pitchFamily="66" charset="0"/>
              </a:rPr>
              <a:t>SONO</a:t>
            </a:r>
            <a:r>
              <a:rPr lang="es-ES" sz="3400" dirty="0">
                <a:latin typeface="Comic Sans MS" pitchFamily="66" charset="0"/>
              </a:rPr>
              <a:t> é vital. </a:t>
            </a:r>
            <a:r>
              <a:rPr lang="es-ES" sz="3400" dirty="0" err="1">
                <a:latin typeface="Comic Sans MS" pitchFamily="66" charset="0"/>
              </a:rPr>
              <a:t>Durmir</a:t>
            </a:r>
            <a:r>
              <a:rPr lang="es-ES" sz="3400" dirty="0">
                <a:latin typeface="Comic Sans MS" pitchFamily="66" charset="0"/>
              </a:rPr>
              <a:t> un mínimo de 8 horas. Nunca menos de 6 horas</a:t>
            </a:r>
            <a:r>
              <a:rPr lang="es-ES" sz="3400" dirty="0" smtClean="0">
                <a:latin typeface="Comic Sans MS" pitchFamily="66" charset="0"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es-ES" sz="3400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>
                <a:solidFill>
                  <a:srgbClr val="FF0000"/>
                </a:solidFill>
                <a:latin typeface="Comic Sans MS" pitchFamily="66" charset="0"/>
              </a:rPr>
              <a:t>O ABURRIMENTO </a:t>
            </a:r>
            <a:r>
              <a:rPr lang="es-ES" sz="3400" dirty="0" err="1">
                <a:latin typeface="Comic Sans MS" pitchFamily="66" charset="0"/>
              </a:rPr>
              <a:t>perxudica</a:t>
            </a:r>
            <a:r>
              <a:rPr lang="es-ES" sz="3400" dirty="0">
                <a:latin typeface="Comic Sans MS" pitchFamily="66" charset="0"/>
              </a:rPr>
              <a:t> á concentración. Cambia de materia </a:t>
            </a:r>
            <a:r>
              <a:rPr lang="es-ES" sz="3400" dirty="0" err="1">
                <a:latin typeface="Comic Sans MS" pitchFamily="66" charset="0"/>
              </a:rPr>
              <a:t>ou</a:t>
            </a:r>
            <a:r>
              <a:rPr lang="es-ES" sz="3400" dirty="0">
                <a:latin typeface="Comic Sans MS" pitchFamily="66" charset="0"/>
              </a:rPr>
              <a:t> de </a:t>
            </a:r>
            <a:r>
              <a:rPr lang="es-ES" sz="3400" dirty="0" err="1">
                <a:latin typeface="Comic Sans MS" pitchFamily="66" charset="0"/>
              </a:rPr>
              <a:t>actividade</a:t>
            </a:r>
            <a:r>
              <a:rPr lang="es-ES" sz="3400" dirty="0">
                <a:latin typeface="Comic Sans MS" pitchFamily="66" charset="0"/>
              </a:rPr>
              <a:t>. Alternar materias de distinto tipo: Ciencias/Letras Teoría/Práctica</a:t>
            </a:r>
            <a:r>
              <a:rPr lang="es-ES" sz="3400" dirty="0" smtClean="0">
                <a:latin typeface="Comic Sans MS" pitchFamily="66" charset="0"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es-ES" sz="3400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 err="1">
                <a:latin typeface="Comic Sans MS" pitchFamily="66" charset="0"/>
              </a:rPr>
              <a:t>Distribue</a:t>
            </a:r>
            <a:r>
              <a:rPr lang="es-ES" sz="3400" dirty="0">
                <a:latin typeface="Comic Sans MS" pitchFamily="66" charset="0"/>
              </a:rPr>
              <a:t> a tarea en </a:t>
            </a:r>
            <a:r>
              <a:rPr lang="es-ES" sz="3400" dirty="0">
                <a:solidFill>
                  <a:srgbClr val="FF0000"/>
                </a:solidFill>
                <a:latin typeface="Comic Sans MS" pitchFamily="66" charset="0"/>
              </a:rPr>
              <a:t>PEQUENOS PASOS</a:t>
            </a:r>
            <a:r>
              <a:rPr lang="es-ES" sz="3400" dirty="0">
                <a:latin typeface="Comic Sans MS" pitchFamily="66" charset="0"/>
              </a:rPr>
              <a:t>. Así parece que precisa menos </a:t>
            </a:r>
            <a:r>
              <a:rPr lang="es-ES" sz="3400" dirty="0" err="1">
                <a:latin typeface="Comic Sans MS" pitchFamily="66" charset="0"/>
              </a:rPr>
              <a:t>esforzo</a:t>
            </a:r>
            <a:r>
              <a:rPr lang="es-ES" sz="3400" dirty="0">
                <a:latin typeface="Comic Sans MS" pitchFamily="66" charset="0"/>
              </a:rPr>
              <a:t>, e produce satisfacción ir vendo como </a:t>
            </a:r>
            <a:r>
              <a:rPr lang="es-ES" sz="3400" dirty="0" err="1">
                <a:latin typeface="Comic Sans MS" pitchFamily="66" charset="0"/>
              </a:rPr>
              <a:t>pouco</a:t>
            </a:r>
            <a:r>
              <a:rPr lang="es-ES" sz="3400" dirty="0">
                <a:latin typeface="Comic Sans MS" pitchFamily="66" charset="0"/>
              </a:rPr>
              <a:t> a </a:t>
            </a:r>
            <a:r>
              <a:rPr lang="es-ES" sz="3400" dirty="0" err="1">
                <a:latin typeface="Comic Sans MS" pitchFamily="66" charset="0"/>
              </a:rPr>
              <a:t>pouco</a:t>
            </a:r>
            <a:r>
              <a:rPr lang="es-ES" sz="3400" dirty="0">
                <a:latin typeface="Comic Sans MS" pitchFamily="66" charset="0"/>
              </a:rPr>
              <a:t> logramos os </a:t>
            </a:r>
            <a:r>
              <a:rPr lang="es-ES" sz="3400" dirty="0" err="1">
                <a:latin typeface="Comic Sans MS" pitchFamily="66" charset="0"/>
              </a:rPr>
              <a:t>nosos</a:t>
            </a:r>
            <a:r>
              <a:rPr lang="es-ES" sz="3400" dirty="0">
                <a:latin typeface="Comic Sans MS" pitchFamily="66" charset="0"/>
              </a:rPr>
              <a:t> </a:t>
            </a:r>
            <a:r>
              <a:rPr lang="es-ES" sz="3400" dirty="0" err="1">
                <a:latin typeface="Comic Sans MS" pitchFamily="66" charset="0"/>
              </a:rPr>
              <a:t>obxectivos</a:t>
            </a:r>
            <a:r>
              <a:rPr lang="es-ES" sz="3400" dirty="0" smtClean="0">
                <a:latin typeface="Comic Sans MS" pitchFamily="66" charset="0"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ts val="600"/>
              </a:spcBef>
              <a:buNone/>
            </a:pPr>
            <a:endParaRPr lang="es-ES" sz="3400" dirty="0"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r>
              <a:rPr lang="es-ES" sz="3400" dirty="0">
                <a:latin typeface="Comic Sans MS" pitchFamily="66" charset="0"/>
              </a:rPr>
              <a:t> Non </a:t>
            </a:r>
            <a:r>
              <a:rPr lang="es-ES" sz="3400" dirty="0" err="1">
                <a:latin typeface="Comic Sans MS" pitchFamily="66" charset="0"/>
              </a:rPr>
              <a:t>xogar</a:t>
            </a:r>
            <a:r>
              <a:rPr lang="es-ES" sz="3400" dirty="0">
                <a:latin typeface="Comic Sans MS" pitchFamily="66" charset="0"/>
              </a:rPr>
              <a:t> os </a:t>
            </a:r>
            <a:r>
              <a:rPr lang="es-ES" sz="3400" dirty="0" err="1">
                <a:latin typeface="Comic Sans MS" pitchFamily="66" charset="0"/>
              </a:rPr>
              <a:t>videoxogos</a:t>
            </a:r>
            <a:r>
              <a:rPr lang="es-ES" sz="3400" dirty="0">
                <a:latin typeface="Comic Sans MS" pitchFamily="66" charset="0"/>
              </a:rPr>
              <a:t> a diario. Non exceder o tempo en Internet </a:t>
            </a:r>
            <a:r>
              <a:rPr lang="es-ES" sz="3400" dirty="0" err="1">
                <a:latin typeface="Comic Sans MS" pitchFamily="66" charset="0"/>
              </a:rPr>
              <a:t>ou</a:t>
            </a:r>
            <a:r>
              <a:rPr lang="es-ES" sz="3400" dirty="0">
                <a:latin typeface="Comic Sans MS" pitchFamily="66" charset="0"/>
              </a:rPr>
              <a:t> coa TV. De non ser así estará pensando durante o estudio no </a:t>
            </a:r>
            <a:r>
              <a:rPr lang="es-ES" sz="3400" dirty="0" err="1">
                <a:latin typeface="Comic Sans MS" pitchFamily="66" charset="0"/>
              </a:rPr>
              <a:t>videoxogo</a:t>
            </a:r>
            <a:r>
              <a:rPr lang="es-ES" sz="3400" dirty="0">
                <a:latin typeface="Comic Sans MS" pitchFamily="66" charset="0"/>
              </a:rPr>
              <a:t> preferido, en </a:t>
            </a:r>
            <a:r>
              <a:rPr lang="es-ES" sz="3400" dirty="0" err="1">
                <a:latin typeface="Comic Sans MS" pitchFamily="66" charset="0"/>
              </a:rPr>
              <a:t>whatasppear</a:t>
            </a:r>
            <a:r>
              <a:rPr lang="es-ES" sz="3400" dirty="0">
                <a:latin typeface="Comic Sans MS" pitchFamily="66" charset="0"/>
              </a:rPr>
              <a:t>, en mirar las redes </a:t>
            </a:r>
            <a:r>
              <a:rPr lang="es-ES" sz="3400" dirty="0" err="1">
                <a:latin typeface="Comic Sans MS" pitchFamily="66" charset="0"/>
              </a:rPr>
              <a:t>sociais</a:t>
            </a:r>
            <a:r>
              <a:rPr lang="es-ES" sz="3400" dirty="0">
                <a:latin typeface="Comic Sans MS" pitchFamily="66" charset="0"/>
              </a:rPr>
              <a:t> </a:t>
            </a:r>
            <a:r>
              <a:rPr lang="es-ES" sz="3400" dirty="0" err="1">
                <a:latin typeface="Comic Sans MS" pitchFamily="66" charset="0"/>
              </a:rPr>
              <a:t>ou</a:t>
            </a:r>
            <a:r>
              <a:rPr lang="es-ES" sz="3400" dirty="0">
                <a:latin typeface="Comic Sans MS" pitchFamily="66" charset="0"/>
              </a:rPr>
              <a:t> en ver </a:t>
            </a:r>
            <a:r>
              <a:rPr lang="es-ES" sz="3400" dirty="0" err="1">
                <a:latin typeface="Comic Sans MS" pitchFamily="66" charset="0"/>
              </a:rPr>
              <a:t>ta</a:t>
            </a:r>
            <a:r>
              <a:rPr lang="es-ES" sz="3400" dirty="0">
                <a:latin typeface="Comic Sans MS" pitchFamily="66" charset="0"/>
              </a:rPr>
              <a:t> </a:t>
            </a:r>
            <a:r>
              <a:rPr lang="es-ES" sz="3400" dirty="0" err="1">
                <a:latin typeface="Comic Sans MS" pitchFamily="66" charset="0"/>
              </a:rPr>
              <a:t>súa</a:t>
            </a:r>
            <a:r>
              <a:rPr lang="es-ES" sz="3400" dirty="0">
                <a:latin typeface="Comic Sans MS" pitchFamily="66" charset="0"/>
              </a:rPr>
              <a:t> serie favorita.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40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DESCANSO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0486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0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DESCANSO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b="1" dirty="0">
                <a:solidFill>
                  <a:srgbClr val="FF0000"/>
                </a:solidFill>
              </a:rPr>
              <a:t>Os estudiantes deben </a:t>
            </a:r>
            <a:r>
              <a:rPr lang="es-ES" b="1" dirty="0" err="1">
                <a:solidFill>
                  <a:srgbClr val="FF0000"/>
                </a:solidFill>
              </a:rPr>
              <a:t>durmir</a:t>
            </a:r>
            <a:r>
              <a:rPr lang="es-ES" b="1" dirty="0">
                <a:solidFill>
                  <a:srgbClr val="FF0000"/>
                </a:solidFill>
              </a:rPr>
              <a:t> entre 7 e 9 horas.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/>
              <a:t>Importa a “</a:t>
            </a:r>
            <a:r>
              <a:rPr lang="es-ES" dirty="0" err="1"/>
              <a:t>calidade</a:t>
            </a:r>
            <a:r>
              <a:rPr lang="es-ES" dirty="0"/>
              <a:t>” do </a:t>
            </a:r>
            <a:r>
              <a:rPr lang="es-ES" dirty="0" err="1"/>
              <a:t>sono</a:t>
            </a:r>
            <a:r>
              <a:rPr lang="es-ES" dirty="0"/>
              <a:t> (</a:t>
            </a:r>
            <a:r>
              <a:rPr lang="es-ES" dirty="0" err="1"/>
              <a:t>durmir</a:t>
            </a:r>
            <a:r>
              <a:rPr lang="es-ES" dirty="0"/>
              <a:t> “</a:t>
            </a:r>
            <a:r>
              <a:rPr lang="es-ES" dirty="0" err="1"/>
              <a:t>dun</a:t>
            </a:r>
            <a:r>
              <a:rPr lang="es-ES" dirty="0"/>
              <a:t> tirón”, sensación de </a:t>
            </a:r>
            <a:r>
              <a:rPr lang="es-ES" dirty="0" err="1"/>
              <a:t>relaxación</a:t>
            </a:r>
            <a:r>
              <a:rPr lang="es-ES" dirty="0"/>
              <a:t>…)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/>
              <a:t>Suprimir os alimentos e bebidas excitantes.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/>
              <a:t>É importante </a:t>
            </a:r>
            <a:r>
              <a:rPr lang="es-ES" dirty="0" err="1"/>
              <a:t>cear</a:t>
            </a:r>
            <a:r>
              <a:rPr lang="es-ES" dirty="0"/>
              <a:t> temprano e de forma </a:t>
            </a:r>
            <a:r>
              <a:rPr lang="es-ES" dirty="0" err="1"/>
              <a:t>lixeira</a:t>
            </a:r>
            <a:r>
              <a:rPr lang="es-ES" dirty="0"/>
              <a:t>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 smtClean="0"/>
              <a:t>Intentar </a:t>
            </a:r>
            <a:r>
              <a:rPr lang="es-ES" dirty="0"/>
              <a:t>mantener constante a hora de irse á cama.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/>
              <a:t>Eliminar televisión, radio, </a:t>
            </a:r>
            <a:r>
              <a:rPr lang="es-ES" dirty="0" err="1"/>
              <a:t>tablets</a:t>
            </a:r>
            <a:r>
              <a:rPr lang="es-ES" dirty="0"/>
              <a:t>… da habitación.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 err="1"/>
              <a:t>Manter</a:t>
            </a:r>
            <a:r>
              <a:rPr lang="es-ES" dirty="0"/>
              <a:t> o dormitorio aireado.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s-ES" dirty="0"/>
              <a:t>Si </a:t>
            </a:r>
            <a:r>
              <a:rPr lang="es-ES" dirty="0" err="1"/>
              <a:t>ao</a:t>
            </a:r>
            <a:r>
              <a:rPr lang="es-ES" dirty="0"/>
              <a:t> cabo de 20-30 min. non se </a:t>
            </a:r>
            <a:r>
              <a:rPr lang="es-ES" dirty="0" err="1"/>
              <a:t>durme</a:t>
            </a:r>
            <a:r>
              <a:rPr lang="es-ES" dirty="0"/>
              <a:t>, probar con técnicas de </a:t>
            </a:r>
            <a:r>
              <a:rPr lang="es-ES" dirty="0" err="1"/>
              <a:t>relaxación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217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ALIMENTOS QUE AXUDAN A MEMORIA</a:t>
            </a:r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Os azúcares: </a:t>
            </a:r>
            <a:r>
              <a:rPr lang="es-ES" dirty="0">
                <a:latin typeface="Comic Sans MS" pitchFamily="66" charset="0"/>
              </a:rPr>
              <a:t>o principal combustible do </a:t>
            </a:r>
            <a:r>
              <a:rPr lang="es-ES" dirty="0" err="1">
                <a:latin typeface="Comic Sans MS" pitchFamily="66" charset="0"/>
              </a:rPr>
              <a:t>noso</a:t>
            </a:r>
            <a:r>
              <a:rPr lang="es-ES" dirty="0">
                <a:latin typeface="Comic Sans MS" pitchFamily="66" charset="0"/>
              </a:rPr>
              <a:t> cerebro porque a </a:t>
            </a:r>
            <a:r>
              <a:rPr lang="es-ES" dirty="0" err="1">
                <a:latin typeface="Comic Sans MS" pitchFamily="66" charset="0"/>
              </a:rPr>
              <a:t>enerxía</a:t>
            </a:r>
            <a:r>
              <a:rPr lang="es-ES" dirty="0">
                <a:latin typeface="Comic Sans MS" pitchFamily="66" charset="0"/>
              </a:rPr>
              <a:t> que </a:t>
            </a:r>
            <a:r>
              <a:rPr lang="es-ES" dirty="0" err="1">
                <a:latin typeface="Comic Sans MS" pitchFamily="66" charset="0"/>
              </a:rPr>
              <a:t>proven</a:t>
            </a:r>
            <a:r>
              <a:rPr lang="es-ES" dirty="0">
                <a:latin typeface="Comic Sans MS" pitchFamily="66" charset="0"/>
              </a:rPr>
              <a:t> da glucosa é a preferida </a:t>
            </a:r>
            <a:r>
              <a:rPr lang="es-ES" dirty="0" err="1">
                <a:latin typeface="Comic Sans MS" pitchFamily="66" charset="0"/>
              </a:rPr>
              <a:t>polas</a:t>
            </a:r>
            <a:r>
              <a:rPr lang="es-ES" dirty="0">
                <a:latin typeface="Comic Sans MS" pitchFamily="66" charset="0"/>
              </a:rPr>
              <a:t> células </a:t>
            </a:r>
            <a:r>
              <a:rPr lang="es-ES" dirty="0" err="1">
                <a:latin typeface="Comic Sans MS" pitchFamily="66" charset="0"/>
              </a:rPr>
              <a:t>cerebrais</a:t>
            </a:r>
            <a:r>
              <a:rPr lang="es-ES" dirty="0">
                <a:latin typeface="Comic Sans MS" pitchFamily="66" charset="0"/>
              </a:rPr>
              <a:t> para poder funcionar </a:t>
            </a:r>
            <a:r>
              <a:rPr lang="es-ES" dirty="0" err="1">
                <a:latin typeface="Comic Sans MS" pitchFamily="66" charset="0"/>
              </a:rPr>
              <a:t>ao</a:t>
            </a:r>
            <a:r>
              <a:rPr lang="es-ES" dirty="0">
                <a:latin typeface="Comic Sans MS" pitchFamily="66" charset="0"/>
              </a:rPr>
              <a:t> máximo.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Froitos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 secos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s-ES" dirty="0">
                <a:latin typeface="Comic Sans MS" pitchFamily="66" charset="0"/>
              </a:rPr>
              <a:t> entre eles, a </a:t>
            </a:r>
            <a:r>
              <a:rPr lang="es-ES" dirty="0" err="1">
                <a:latin typeface="Comic Sans MS" pitchFamily="66" charset="0"/>
              </a:rPr>
              <a:t>abelá</a:t>
            </a:r>
            <a:r>
              <a:rPr lang="es-ES" dirty="0">
                <a:latin typeface="Comic Sans MS" pitchFamily="66" charset="0"/>
              </a:rPr>
              <a:t>, porque a </a:t>
            </a:r>
            <a:r>
              <a:rPr lang="es-ES" dirty="0" err="1">
                <a:latin typeface="Comic Sans MS" pitchFamily="66" charset="0"/>
              </a:rPr>
              <a:t>súa</a:t>
            </a:r>
            <a:r>
              <a:rPr lang="es-ES" dirty="0">
                <a:latin typeface="Comic Sans MS" pitchFamily="66" charset="0"/>
              </a:rPr>
              <a:t> vitamina B1 é un </a:t>
            </a:r>
            <a:r>
              <a:rPr lang="es-ES" dirty="0" err="1">
                <a:latin typeface="Comic Sans MS" pitchFamily="66" charset="0"/>
              </a:rPr>
              <a:t>forte</a:t>
            </a:r>
            <a:r>
              <a:rPr lang="es-ES" dirty="0">
                <a:latin typeface="Comic Sans MS" pitchFamily="66" charset="0"/>
              </a:rPr>
              <a:t> remedio contra as </a:t>
            </a:r>
            <a:r>
              <a:rPr lang="es-ES" dirty="0" err="1">
                <a:latin typeface="Comic Sans MS" pitchFamily="66" charset="0"/>
              </a:rPr>
              <a:t>lagoas</a:t>
            </a:r>
            <a:r>
              <a:rPr lang="es-ES" dirty="0">
                <a:latin typeface="Comic Sans MS" pitchFamily="66" charset="0"/>
              </a:rPr>
              <a:t> de memoria.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A </a:t>
            </a: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froitas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, e os cítricos</a:t>
            </a:r>
            <a:r>
              <a:rPr lang="es-ES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teñen</a:t>
            </a:r>
            <a:r>
              <a:rPr lang="es-ES" dirty="0">
                <a:latin typeface="Comic Sans MS" pitchFamily="66" charset="0"/>
              </a:rPr>
              <a:t> un alto </a:t>
            </a:r>
            <a:r>
              <a:rPr lang="es-ES" dirty="0" err="1">
                <a:latin typeface="Comic Sans MS" pitchFamily="66" charset="0"/>
              </a:rPr>
              <a:t>contido</a:t>
            </a:r>
            <a:r>
              <a:rPr lang="es-ES" dirty="0">
                <a:latin typeface="Comic Sans MS" pitchFamily="66" charset="0"/>
              </a:rPr>
              <a:t> en azúcares, </a:t>
            </a:r>
            <a:r>
              <a:rPr lang="es-ES" dirty="0" err="1">
                <a:latin typeface="Comic Sans MS" pitchFamily="66" charset="0"/>
              </a:rPr>
              <a:t>mellor</a:t>
            </a:r>
            <a:r>
              <a:rPr lang="es-ES" dirty="0">
                <a:latin typeface="Comic Sans MS" pitchFamily="66" charset="0"/>
              </a:rPr>
              <a:t> as que </a:t>
            </a:r>
            <a:r>
              <a:rPr lang="es-ES" dirty="0" err="1">
                <a:latin typeface="Comic Sans MS" pitchFamily="66" charset="0"/>
              </a:rPr>
              <a:t>máis</a:t>
            </a:r>
            <a:r>
              <a:rPr lang="es-ES" dirty="0">
                <a:latin typeface="Comic Sans MS" pitchFamily="66" charset="0"/>
              </a:rPr>
              <a:t> vitamina C </a:t>
            </a:r>
            <a:r>
              <a:rPr lang="es-ES" dirty="0" err="1">
                <a:latin typeface="Comic Sans MS" pitchFamily="66" charset="0"/>
              </a:rPr>
              <a:t>conteñen</a:t>
            </a:r>
            <a:r>
              <a:rPr lang="es-ES" dirty="0">
                <a:latin typeface="Comic Sans MS" pitchFamily="66" charset="0"/>
              </a:rPr>
              <a:t> (kiwis, </a:t>
            </a:r>
            <a:r>
              <a:rPr lang="es-ES" dirty="0" err="1">
                <a:latin typeface="Comic Sans MS" pitchFamily="66" charset="0"/>
              </a:rPr>
              <a:t>laranxas</a:t>
            </a:r>
            <a:r>
              <a:rPr lang="es-ES" dirty="0">
                <a:latin typeface="Comic Sans MS" pitchFamily="66" charset="0"/>
              </a:rPr>
              <a:t>, </a:t>
            </a:r>
            <a:r>
              <a:rPr lang="es-ES" dirty="0" err="1">
                <a:latin typeface="Comic Sans MS" pitchFamily="66" charset="0"/>
              </a:rPr>
              <a:t>limóns</a:t>
            </a:r>
            <a:r>
              <a:rPr lang="es-ES" dirty="0">
                <a:latin typeface="Comic Sans MS" pitchFamily="66" charset="0"/>
              </a:rPr>
              <a:t>...), </a:t>
            </a:r>
            <a:r>
              <a:rPr lang="es-ES" dirty="0" err="1">
                <a:latin typeface="Comic Sans MS" pitchFamily="66" charset="0"/>
              </a:rPr>
              <a:t>xa</a:t>
            </a:r>
            <a:r>
              <a:rPr lang="es-ES" dirty="0">
                <a:latin typeface="Comic Sans MS" pitchFamily="66" charset="0"/>
              </a:rPr>
              <a:t> que </a:t>
            </a:r>
            <a:r>
              <a:rPr lang="es-ES" dirty="0" err="1">
                <a:latin typeface="Comic Sans MS" pitchFamily="66" charset="0"/>
              </a:rPr>
              <a:t>melloran</a:t>
            </a:r>
            <a:r>
              <a:rPr lang="es-ES" dirty="0">
                <a:latin typeface="Comic Sans MS" pitchFamily="66" charset="0"/>
              </a:rPr>
              <a:t> a </a:t>
            </a:r>
            <a:r>
              <a:rPr lang="es-ES" dirty="0" err="1">
                <a:latin typeface="Comic Sans MS" pitchFamily="66" charset="0"/>
              </a:rPr>
              <a:t>capacidade</a:t>
            </a:r>
            <a:r>
              <a:rPr lang="es-ES" dirty="0">
                <a:latin typeface="Comic Sans MS" pitchFamily="66" charset="0"/>
              </a:rPr>
              <a:t> mnemotécnica do </a:t>
            </a:r>
            <a:r>
              <a:rPr lang="es-ES" dirty="0" err="1">
                <a:latin typeface="Comic Sans MS" pitchFamily="66" charset="0"/>
              </a:rPr>
              <a:t>noso</a:t>
            </a:r>
            <a:r>
              <a:rPr lang="es-ES" dirty="0">
                <a:latin typeface="Comic Sans MS" pitchFamily="66" charset="0"/>
              </a:rPr>
              <a:t> cerebro.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s-ES" b="1" dirty="0" err="1">
                <a:solidFill>
                  <a:srgbClr val="FF0000"/>
                </a:solidFill>
                <a:latin typeface="Comic Sans MS" pitchFamily="66" charset="0"/>
              </a:rPr>
              <a:t>legumes</a:t>
            </a: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s-ES" dirty="0">
                <a:latin typeface="Comic Sans MS" pitchFamily="66" charset="0"/>
              </a:rPr>
              <a:t>a aportación proteica e de ferro (como no caso das </a:t>
            </a:r>
            <a:r>
              <a:rPr lang="es-ES" dirty="0" err="1">
                <a:latin typeface="Comic Sans MS" pitchFamily="66" charset="0"/>
              </a:rPr>
              <a:t>lentellas</a:t>
            </a:r>
            <a:r>
              <a:rPr lang="es-ES" dirty="0">
                <a:latin typeface="Comic Sans MS" pitchFamily="66" charset="0"/>
              </a:rPr>
              <a:t>), é </a:t>
            </a:r>
            <a:r>
              <a:rPr lang="es-ES" dirty="0" err="1">
                <a:latin typeface="Comic Sans MS" pitchFamily="66" charset="0"/>
              </a:rPr>
              <a:t>moi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aconsellable</a:t>
            </a:r>
            <a:r>
              <a:rPr lang="es-ES" dirty="0">
                <a:latin typeface="Comic Sans MS" pitchFamily="66" charset="0"/>
              </a:rPr>
              <a:t>. O ferro </a:t>
            </a:r>
            <a:r>
              <a:rPr lang="es-ES" dirty="0" err="1">
                <a:latin typeface="Comic Sans MS" pitchFamily="66" charset="0"/>
              </a:rPr>
              <a:t>atopase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nas</a:t>
            </a:r>
            <a:r>
              <a:rPr lang="es-ES" dirty="0">
                <a:latin typeface="Comic Sans MS" pitchFamily="66" charset="0"/>
              </a:rPr>
              <a:t> enzimas responsables de regular a </a:t>
            </a:r>
            <a:r>
              <a:rPr lang="es-ES" dirty="0" err="1">
                <a:latin typeface="Comic Sans MS" pitchFamily="66" charset="0"/>
              </a:rPr>
              <a:t>nosa</a:t>
            </a:r>
            <a:r>
              <a:rPr lang="es-ES" dirty="0">
                <a:latin typeface="Comic Sans MS" pitchFamily="66" charset="0"/>
              </a:rPr>
              <a:t> función cerebral.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A verduras: </a:t>
            </a:r>
            <a:r>
              <a:rPr lang="es-ES" dirty="0" err="1">
                <a:latin typeface="Comic Sans MS" pitchFamily="66" charset="0"/>
              </a:rPr>
              <a:t>conteñen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moitos</a:t>
            </a:r>
            <a:r>
              <a:rPr lang="es-ES" dirty="0">
                <a:latin typeface="Comic Sans MS" pitchFamily="66" charset="0"/>
              </a:rPr>
              <a:t> antioxidantes que son os que </a:t>
            </a:r>
            <a:r>
              <a:rPr lang="es-ES" dirty="0" err="1">
                <a:latin typeface="Comic Sans MS" pitchFamily="66" charset="0"/>
              </a:rPr>
              <a:t>frean</a:t>
            </a:r>
            <a:r>
              <a:rPr lang="es-ES" dirty="0">
                <a:latin typeface="Comic Sans MS" pitchFamily="66" charset="0"/>
              </a:rPr>
              <a:t> </a:t>
            </a:r>
            <a:r>
              <a:rPr lang="es-ES" dirty="0" err="1">
                <a:latin typeface="Comic Sans MS" pitchFamily="66" charset="0"/>
              </a:rPr>
              <a:t>aos</a:t>
            </a:r>
            <a:r>
              <a:rPr lang="es-ES" dirty="0">
                <a:latin typeface="Comic Sans MS" pitchFamily="66" charset="0"/>
              </a:rPr>
              <a:t> "</a:t>
            </a:r>
            <a:r>
              <a:rPr lang="es-ES" dirty="0" err="1">
                <a:latin typeface="Comic Sans MS" pitchFamily="66" charset="0"/>
              </a:rPr>
              <a:t>radicais</a:t>
            </a:r>
            <a:r>
              <a:rPr lang="es-ES" dirty="0">
                <a:latin typeface="Comic Sans MS" pitchFamily="66" charset="0"/>
              </a:rPr>
              <a:t> libres“, responsables de pérdida de memoria e concentración. 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es-ES" b="1" dirty="0">
                <a:solidFill>
                  <a:srgbClr val="FF0000"/>
                </a:solidFill>
                <a:latin typeface="Comic Sans MS" pitchFamily="66" charset="0"/>
              </a:rPr>
              <a:t>Os mariscos:</a:t>
            </a:r>
            <a:r>
              <a:rPr lang="es-ES" b="1" dirty="0">
                <a:latin typeface="Comic Sans MS" pitchFamily="66" charset="0"/>
              </a:rPr>
              <a:t> </a:t>
            </a:r>
            <a:r>
              <a:rPr lang="es-ES" dirty="0">
                <a:latin typeface="Comic Sans MS" pitchFamily="66" charset="0"/>
              </a:rPr>
              <a:t>aportan </a:t>
            </a:r>
            <a:r>
              <a:rPr lang="es-ES" dirty="0" err="1">
                <a:latin typeface="Comic Sans MS" pitchFamily="66" charset="0"/>
              </a:rPr>
              <a:t>ao</a:t>
            </a:r>
            <a:r>
              <a:rPr lang="es-ES" dirty="0">
                <a:latin typeface="Comic Sans MS" pitchFamily="66" charset="0"/>
              </a:rPr>
              <a:t> cerebro un </a:t>
            </a:r>
            <a:r>
              <a:rPr lang="es-ES" dirty="0" err="1">
                <a:latin typeface="Comic Sans MS" pitchFamily="66" charset="0"/>
              </a:rPr>
              <a:t>bo</a:t>
            </a:r>
            <a:r>
              <a:rPr lang="es-ES" dirty="0">
                <a:latin typeface="Comic Sans MS" pitchFamily="66" charset="0"/>
              </a:rPr>
              <a:t> número de </a:t>
            </a:r>
            <a:r>
              <a:rPr lang="es-ES" dirty="0" err="1">
                <a:latin typeface="Comic Sans MS" pitchFamily="66" charset="0"/>
              </a:rPr>
              <a:t>minerais</a:t>
            </a:r>
            <a:r>
              <a:rPr lang="es-ES" dirty="0">
                <a:latin typeface="Comic Sans MS" pitchFamily="66" charset="0"/>
              </a:rPr>
              <a:t> necesarios para que as enzimas reguladoras do cerebro funcionen á perfección.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327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ACTIVIDADE FÍSICA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24" y="1178094"/>
            <a:ext cx="7619508" cy="520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642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CONDICIÓNS AMBIENTAIS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128792" cy="429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28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498178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0070C0"/>
                </a:solidFill>
                <a:latin typeface="Bodoni MT Black" pitchFamily="18" charset="0"/>
                <a:ea typeface="+mn-ea"/>
                <a:cs typeface="+mn-cs"/>
              </a:rPr>
              <a:t>Qué aspectos </a:t>
            </a:r>
            <a:r>
              <a:rPr lang="es-ES" sz="3200" dirty="0" err="1">
                <a:solidFill>
                  <a:srgbClr val="0070C0"/>
                </a:solidFill>
                <a:latin typeface="Bodoni MT Black" pitchFamily="18" charset="0"/>
                <a:ea typeface="+mn-ea"/>
                <a:cs typeface="+mn-cs"/>
              </a:rPr>
              <a:t>temos</a:t>
            </a:r>
            <a:r>
              <a:rPr lang="es-ES" sz="3200" dirty="0">
                <a:solidFill>
                  <a:srgbClr val="0070C0"/>
                </a:solidFill>
                <a:latin typeface="Bodoni MT Black" pitchFamily="18" charset="0"/>
                <a:ea typeface="+mn-ea"/>
                <a:cs typeface="+mn-cs"/>
              </a:rPr>
              <a:t> que ter claros para un estudio eficaz</a:t>
            </a:r>
            <a:endParaRPr lang="es-ES" sz="3200" dirty="0">
              <a:solidFill>
                <a:srgbClr val="0070C0"/>
              </a:solidFill>
              <a:latin typeface="Bodoni MT Blac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 indent="-27432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4000" b="1" dirty="0">
                <a:solidFill>
                  <a:srgbClr val="3E3D2D"/>
                </a:solidFill>
                <a:latin typeface="Century Gothic"/>
              </a:rPr>
              <a:t>Motivación</a:t>
            </a:r>
          </a:p>
          <a:p>
            <a:pPr lvl="0" indent="-27432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4000" b="1" dirty="0" err="1" smtClean="0">
                <a:solidFill>
                  <a:srgbClr val="3E3D2D"/>
                </a:solidFill>
                <a:latin typeface="Century Gothic"/>
              </a:rPr>
              <a:t>Condicións</a:t>
            </a:r>
            <a:r>
              <a:rPr lang="es-ES" sz="4000" b="1" dirty="0" smtClean="0">
                <a:solidFill>
                  <a:srgbClr val="3E3D2D"/>
                </a:solidFill>
                <a:latin typeface="Century Gothic"/>
              </a:rPr>
              <a:t> de </a:t>
            </a:r>
            <a:r>
              <a:rPr lang="es-ES" sz="4000" b="1" dirty="0" err="1" smtClean="0">
                <a:solidFill>
                  <a:srgbClr val="3E3D2D"/>
                </a:solidFill>
                <a:latin typeface="Century Gothic"/>
              </a:rPr>
              <a:t>estudo</a:t>
            </a:r>
            <a:endParaRPr lang="es-ES" sz="4000" b="1" dirty="0">
              <a:solidFill>
                <a:srgbClr val="3E3D2D"/>
              </a:solidFill>
              <a:latin typeface="Century Gothic"/>
            </a:endParaRPr>
          </a:p>
          <a:p>
            <a:pPr lvl="0" indent="-27432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4000" b="1" dirty="0" smtClean="0">
                <a:solidFill>
                  <a:srgbClr val="3E3D2D"/>
                </a:solidFill>
                <a:latin typeface="Century Gothic"/>
              </a:rPr>
              <a:t>Planificación</a:t>
            </a:r>
            <a:r>
              <a:rPr lang="es-ES" sz="40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lvl="0" indent="-274320"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s-ES" sz="4000" b="1" dirty="0" smtClean="0">
                <a:solidFill>
                  <a:srgbClr val="3E3D2D"/>
                </a:solidFill>
                <a:latin typeface="Century Gothic"/>
              </a:rPr>
              <a:t>Técnicas </a:t>
            </a:r>
            <a:r>
              <a:rPr lang="es-ES" sz="4000" b="1" dirty="0" err="1">
                <a:solidFill>
                  <a:srgbClr val="3E3D2D"/>
                </a:solidFill>
                <a:latin typeface="Century Gothic"/>
              </a:rPr>
              <a:t>ou</a:t>
            </a:r>
            <a:r>
              <a:rPr lang="es-ES" sz="4000" b="1" dirty="0">
                <a:solidFill>
                  <a:srgbClr val="3E3D2D"/>
                </a:solidFill>
                <a:latin typeface="Century Gothic"/>
              </a:rPr>
              <a:t> métodos de estudio</a:t>
            </a:r>
          </a:p>
          <a:p>
            <a:pPr>
              <a:buFont typeface="Wingdings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920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gl-ES" b="1" dirty="0">
                <a:solidFill>
                  <a:srgbClr val="FF0000"/>
                </a:solidFill>
              </a:rPr>
              <a:t>LUGAR DE ESTUDIO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s-ES" sz="2400" dirty="0">
                <a:latin typeface="Comic Sans MS" pitchFamily="66" charset="0"/>
              </a:rPr>
              <a:t>É recomendable </a:t>
            </a:r>
            <a:r>
              <a:rPr lang="es-ES" sz="2400" dirty="0" err="1">
                <a:latin typeface="Comic Sans MS" pitchFamily="66" charset="0"/>
              </a:rPr>
              <a:t>dispor</a:t>
            </a:r>
            <a:r>
              <a:rPr lang="es-ES" sz="2400" dirty="0">
                <a:latin typeface="Comic Sans MS" pitchFamily="66" charset="0"/>
              </a:rPr>
              <a:t> </a:t>
            </a:r>
            <a:r>
              <a:rPr lang="es-ES" sz="2400" dirty="0" err="1">
                <a:latin typeface="Comic Sans MS" pitchFamily="66" charset="0"/>
              </a:rPr>
              <a:t>sempre</a:t>
            </a:r>
            <a:r>
              <a:rPr lang="es-ES" sz="2400" dirty="0">
                <a:latin typeface="Comic Sans MS" pitchFamily="66" charset="0"/>
              </a:rPr>
              <a:t> do </a:t>
            </a:r>
            <a:r>
              <a:rPr lang="es-ES" sz="2400" b="1" dirty="0">
                <a:solidFill>
                  <a:srgbClr val="FF0000"/>
                </a:solidFill>
                <a:latin typeface="Comic Sans MS" pitchFamily="66" charset="0"/>
              </a:rPr>
              <a:t>MESMO ESPAZO</a:t>
            </a:r>
            <a:r>
              <a:rPr lang="es-E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400" dirty="0">
                <a:latin typeface="Comic Sans MS" pitchFamily="66" charset="0"/>
              </a:rPr>
              <a:t>real para estudiar, a </a:t>
            </a:r>
            <a:r>
              <a:rPr lang="es-ES" sz="2400" dirty="0" err="1">
                <a:latin typeface="Comic Sans MS" pitchFamily="66" charset="0"/>
              </a:rPr>
              <a:t>familiaridade</a:t>
            </a:r>
            <a:r>
              <a:rPr lang="es-ES" sz="2400" dirty="0">
                <a:latin typeface="Comic Sans MS" pitchFamily="66" charset="0"/>
              </a:rPr>
              <a:t> é un punto importante.</a:t>
            </a:r>
          </a:p>
          <a:p>
            <a:pPr algn="just">
              <a:lnSpc>
                <a:spcPct val="80000"/>
              </a:lnSpc>
            </a:pPr>
            <a:r>
              <a:rPr lang="es-ES" sz="2400" dirty="0">
                <a:latin typeface="Comic Sans MS" pitchFamily="66" charset="0"/>
              </a:rPr>
              <a:t>Debe reunir </a:t>
            </a:r>
            <a:r>
              <a:rPr lang="es-ES" sz="2400" dirty="0" err="1">
                <a:latin typeface="Comic Sans MS" pitchFamily="66" charset="0"/>
              </a:rPr>
              <a:t>unha</a:t>
            </a:r>
            <a:r>
              <a:rPr lang="es-ES" sz="2400" dirty="0">
                <a:latin typeface="Comic Sans MS" pitchFamily="66" charset="0"/>
              </a:rPr>
              <a:t> serie de </a:t>
            </a:r>
            <a:r>
              <a:rPr lang="es-ES" sz="2400" dirty="0" err="1">
                <a:latin typeface="Comic Sans MS" pitchFamily="66" charset="0"/>
              </a:rPr>
              <a:t>condicións</a:t>
            </a:r>
            <a:r>
              <a:rPr lang="es-ES" sz="2400" dirty="0">
                <a:latin typeface="Comic Sans MS" pitchFamily="66" charset="0"/>
              </a:rPr>
              <a:t>: </a:t>
            </a:r>
            <a:r>
              <a:rPr lang="es-ES" sz="2400" dirty="0" err="1">
                <a:latin typeface="Comic Sans MS" pitchFamily="66" charset="0"/>
              </a:rPr>
              <a:t>silenzo</a:t>
            </a:r>
            <a:r>
              <a:rPr lang="es-ES" sz="2400" dirty="0">
                <a:latin typeface="Comic Sans MS" pitchFamily="66" charset="0"/>
              </a:rPr>
              <a:t>, temperatura, mobiliario,…</a:t>
            </a:r>
          </a:p>
          <a:p>
            <a:pPr algn="just">
              <a:lnSpc>
                <a:spcPct val="80000"/>
              </a:lnSpc>
            </a:pPr>
            <a:r>
              <a:rPr lang="es-ES" sz="2400" dirty="0" err="1">
                <a:latin typeface="Comic Sans MS" pitchFamily="66" charset="0"/>
              </a:rPr>
              <a:t>Dispoñer</a:t>
            </a:r>
            <a:r>
              <a:rPr lang="es-ES" sz="2400" dirty="0">
                <a:latin typeface="Comic Sans MS" pitchFamily="66" charset="0"/>
              </a:rPr>
              <a:t> de </a:t>
            </a:r>
            <a:r>
              <a:rPr lang="es-ES" sz="2400" dirty="0" err="1">
                <a:latin typeface="Comic Sans MS" pitchFamily="66" charset="0"/>
              </a:rPr>
              <a:t>unha</a:t>
            </a:r>
            <a:r>
              <a:rPr lang="es-ES" sz="2400" dirty="0">
                <a:latin typeface="Comic Sans MS" pitchFamily="66" charset="0"/>
              </a:rPr>
              <a:t> alternativa (biblioteca, aula de estudio, etc.).</a:t>
            </a:r>
          </a:p>
          <a:p>
            <a:pPr algn="just">
              <a:lnSpc>
                <a:spcPct val="80000"/>
              </a:lnSpc>
            </a:pPr>
            <a:r>
              <a:rPr lang="gl-ES" sz="2400" b="1" dirty="0">
                <a:solidFill>
                  <a:srgbClr val="FF0000"/>
                </a:solidFill>
                <a:latin typeface="Comic Sans MS" pitchFamily="66" charset="0"/>
              </a:rPr>
              <a:t>MOBILIARIO:</a:t>
            </a:r>
            <a:r>
              <a:rPr lang="gl-ES" sz="2400" b="1" dirty="0">
                <a:latin typeface="Comic Sans MS" pitchFamily="66" charset="0"/>
              </a:rPr>
              <a:t> </a:t>
            </a:r>
            <a:r>
              <a:rPr lang="es-ES" sz="2400" b="1" dirty="0">
                <a:latin typeface="Comic Sans MS" pitchFamily="66" charset="0"/>
              </a:rPr>
              <a:t>o </a:t>
            </a:r>
            <a:r>
              <a:rPr lang="es-ES" sz="2400" dirty="0">
                <a:latin typeface="Comic Sans MS" pitchFamily="66" charset="0"/>
              </a:rPr>
              <a:t>imprescindible son </a:t>
            </a:r>
            <a:r>
              <a:rPr lang="es-ES" sz="2400" dirty="0" err="1">
                <a:latin typeface="Comic Sans MS" pitchFamily="66" charset="0"/>
              </a:rPr>
              <a:t>unha</a:t>
            </a:r>
            <a:r>
              <a:rPr lang="es-ES" sz="2400" dirty="0">
                <a:latin typeface="Comic Sans MS" pitchFamily="66" charset="0"/>
              </a:rPr>
              <a:t> mesa, </a:t>
            </a:r>
            <a:r>
              <a:rPr lang="es-ES" sz="2400" dirty="0" err="1">
                <a:latin typeface="Comic Sans MS" pitchFamily="66" charset="0"/>
              </a:rPr>
              <a:t>unha</a:t>
            </a:r>
            <a:r>
              <a:rPr lang="es-ES" sz="2400" dirty="0">
                <a:latin typeface="Comic Sans MS" pitchFamily="66" charset="0"/>
              </a:rPr>
              <a:t> silla e estanterías. Pódese </a:t>
            </a:r>
            <a:r>
              <a:rPr lang="es-ES" sz="2400" dirty="0" err="1">
                <a:latin typeface="Comic Sans MS" pitchFamily="66" charset="0"/>
              </a:rPr>
              <a:t>engadir</a:t>
            </a:r>
            <a:r>
              <a:rPr lang="es-ES" sz="2400" dirty="0">
                <a:latin typeface="Comic Sans MS" pitchFamily="66" charset="0"/>
              </a:rPr>
              <a:t> un atril. A silla debe ser adecuada á talla do estudiante, con respaldo e que quede bien recta.</a:t>
            </a:r>
          </a:p>
          <a:p>
            <a:pPr algn="just">
              <a:lnSpc>
                <a:spcPct val="80000"/>
              </a:lnSpc>
            </a:pPr>
            <a:r>
              <a:rPr lang="gl-ES" sz="2400" b="1" dirty="0">
                <a:solidFill>
                  <a:srgbClr val="FF0000"/>
                </a:solidFill>
                <a:latin typeface="Comic Sans MS" pitchFamily="66" charset="0"/>
              </a:rPr>
              <a:t>A HABITACIÓN: </a:t>
            </a:r>
            <a:r>
              <a:rPr lang="es-ES" sz="2400" dirty="0">
                <a:latin typeface="Comic Sans MS" pitchFamily="66" charset="0"/>
              </a:rPr>
              <a:t>O cerebro consume gran </a:t>
            </a:r>
            <a:r>
              <a:rPr lang="es-ES" sz="2400" dirty="0" err="1">
                <a:latin typeface="Comic Sans MS" pitchFamily="66" charset="0"/>
              </a:rPr>
              <a:t>cantidade</a:t>
            </a:r>
            <a:r>
              <a:rPr lang="es-ES" sz="2400" dirty="0">
                <a:latin typeface="Comic Sans MS" pitchFamily="66" charset="0"/>
              </a:rPr>
              <a:t> de </a:t>
            </a:r>
            <a:r>
              <a:rPr lang="es-ES" sz="2400" dirty="0" err="1">
                <a:latin typeface="Comic Sans MS" pitchFamily="66" charset="0"/>
              </a:rPr>
              <a:t>osíxeno</a:t>
            </a:r>
            <a:r>
              <a:rPr lang="es-ES" sz="2400" dirty="0">
                <a:latin typeface="Comic Sans MS" pitchFamily="66" charset="0"/>
              </a:rPr>
              <a:t> durante o estudio. Importante </a:t>
            </a:r>
            <a:r>
              <a:rPr lang="es-ES" sz="2400" dirty="0" err="1">
                <a:latin typeface="Comic Sans MS" pitchFamily="66" charset="0"/>
              </a:rPr>
              <a:t>unha</a:t>
            </a:r>
            <a:r>
              <a:rPr lang="es-ES" sz="2400" dirty="0">
                <a:latin typeface="Comic Sans MS" pitchFamily="66" charset="0"/>
              </a:rPr>
              <a:t> boa ventilación  </a:t>
            </a:r>
            <a:r>
              <a:rPr lang="es-ES" sz="2400" dirty="0" err="1">
                <a:latin typeface="Comic Sans MS" pitchFamily="66" charset="0"/>
              </a:rPr>
              <a:t>ao</a:t>
            </a:r>
            <a:r>
              <a:rPr lang="es-ES" sz="2400" dirty="0">
                <a:latin typeface="Comic Sans MS" pitchFamily="66" charset="0"/>
              </a:rPr>
              <a:t> igual que a limpieza e o orden.</a:t>
            </a:r>
          </a:p>
          <a:p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8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 3. PLANIFICACIÓN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Tahoma" pitchFamily="32" charset="0"/>
              <a:buChar char="-"/>
            </a:pP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Elaborar un horario </a:t>
            </a:r>
            <a:r>
              <a:rPr lang="es-ES_tradn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fixo</a:t>
            </a: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 escrito de estudio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curto e longo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prazo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persoalizado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axustado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segundo precises...: calendario de curso e horario semanal por ex.)</a:t>
            </a:r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‏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Tahoma" pitchFamily="32" charset="0"/>
              <a:buChar char="-"/>
            </a:pPr>
            <a:endParaRPr lang="es-ES_tradnl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Tahoma" pitchFamily="32" charset="0"/>
              <a:buChar char="-"/>
            </a:pP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Organizar  o </a:t>
            </a:r>
            <a:r>
              <a:rPr lang="es-ES_tradn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teu</a:t>
            </a: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tempo de </a:t>
            </a:r>
            <a:r>
              <a:rPr lang="es-ES_tradn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estudo</a:t>
            </a: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.. 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(as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axendas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axudan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moito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r>
              <a:rPr lang="ar-S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‏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Tahoma" pitchFamily="32" charset="0"/>
              <a:buChar char="-"/>
            </a:pPr>
            <a:endParaRPr lang="es-ES_tradnl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CCFF"/>
              </a:buClr>
              <a:buSzPct val="65000"/>
              <a:buFont typeface="Tahoma" pitchFamily="32" charset="0"/>
              <a:buChar char="-"/>
            </a:pPr>
            <a:r>
              <a:rPr lang="es-ES_tradn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Cumprir</a:t>
            </a:r>
            <a:r>
              <a:rPr lang="es-ES_tradnl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ese plan de </a:t>
            </a:r>
            <a:r>
              <a:rPr lang="es-ES_tradnl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traballo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(non quedarse </a:t>
            </a:r>
            <a:r>
              <a:rPr lang="es-ES_tradn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s-ES_tradn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teoría)</a:t>
            </a:r>
            <a:r>
              <a:rPr lang="ar-S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‏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678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9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62500" lnSpcReduction="2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19088" algn="l"/>
              </a:tabLst>
            </a:pPr>
            <a:r>
              <a:rPr lang="es-ES_tradnl" sz="3800" b="1" dirty="0" err="1">
                <a:latin typeface="Comic Sans MS" pitchFamily="66" charset="0"/>
                <a:ea typeface="Times New Roman" pitchFamily="18" charset="0"/>
                <a:cs typeface="Arial" pitchFamily="34" charset="0"/>
              </a:rPr>
              <a:t>Recorda</a:t>
            </a:r>
            <a:r>
              <a:rPr lang="es-ES_tradnl" sz="3800" b="1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endParaRPr lang="es-ES_tradnl" sz="3800" b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319088" algn="l"/>
              </a:tabLst>
            </a:pPr>
            <a:endParaRPr lang="es-ES" sz="3800" dirty="0">
              <a:latin typeface="Comic Sans MS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Leva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día os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teus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estudos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evitar os agobios os días previos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ás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avaliacións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Procura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comezar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polasmaterias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que che resultan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máis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difíciles. Se as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deixas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o final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oteu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rendemento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será peor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nelas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e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perderás a motivación.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Procura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dispoñer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un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horario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fixo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estudo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comezando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todos os días 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á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mesma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hora.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Convertirase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nunhacostume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costaráche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menos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esforzo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poñerte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elo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É recomendable repartir o tempo de forma equilibrada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longo da semana, estudiando todos os días un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pouco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non romper o hábito.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Aproveita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tamén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un rato do sábado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ou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do domingo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Os días que teñas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poucos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deberes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aproveita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repasar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ou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avanzar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nostraballos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que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programaches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para a fin de semana.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Introduce descansos de 5-10 minutos para evitar a fatiga e a interferencia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na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memoria entre os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coñecementos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de asignaturas diferentes. 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9088" algn="l"/>
              </a:tabLst>
            </a:pP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Procura terminar a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túa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sesión de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estudo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antes de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poñerte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facer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outras</a:t>
            </a:r>
            <a:r>
              <a:rPr lang="es-ES_tradnl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actividades </a:t>
            </a:r>
            <a:r>
              <a:rPr lang="es-ES_tradnl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máis</a:t>
            </a:r>
            <a:r>
              <a:rPr lang="es-ES_tradnl" dirty="0">
                <a:latin typeface="Arial" pitchFamily="34" charset="0"/>
                <a:ea typeface="Times New Roman" pitchFamily="18" charset="0"/>
                <a:cs typeface="Arial" pitchFamily="34" charset="0"/>
              </a:rPr>
              <a:t> agradables como ver a tv, practicar deporte, etc</a:t>
            </a:r>
            <a:r>
              <a:rPr lang="es-ES_tradnl" sz="4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s-ES_tradnl" sz="8000" dirty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38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04856" cy="557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09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b="1" dirty="0">
                <a:solidFill>
                  <a:srgbClr val="FF0000"/>
                </a:solidFill>
                <a:latin typeface="Comic Sans MS" pitchFamily="66" charset="0"/>
              </a:rPr>
              <a:t>Confección do horario persoal: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gl-ES" dirty="0">
                <a:latin typeface="Comic Sans MS" pitchFamily="66" charset="0"/>
              </a:rPr>
              <a:t>Deixa libres as horas que permaneces no centro.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gl-ES" dirty="0">
                <a:latin typeface="Comic Sans MS" pitchFamily="66" charset="0"/>
              </a:rPr>
              <a:t>Tacha cunha cruz as horas posteriores ás comidas.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gl-ES" dirty="0">
                <a:latin typeface="Comic Sans MS" pitchFamily="66" charset="0"/>
                <a:cs typeface="Times New Roman" pitchFamily="18" charset="0"/>
              </a:rPr>
              <a:t>Sinala as horas empregadas en deportes, clases particulares e outras actividades....</a:t>
            </a:r>
          </a:p>
          <a:p>
            <a:pPr algn="just">
              <a:spcBef>
                <a:spcPts val="600"/>
              </a:spcBef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gl-ES" dirty="0">
                <a:latin typeface="Comic Sans MS" pitchFamily="66" charset="0"/>
                <a:cs typeface="Times New Roman" pitchFamily="18" charset="0"/>
              </a:rPr>
              <a:t>Estuda de 2 a 3 horas diarias.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mic Sans MS" pitchFamily="6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gl-ES" dirty="0">
                <a:latin typeface="Comic Sans MS" pitchFamily="66" charset="0"/>
                <a:cs typeface="Times New Roman" pitchFamily="18" charset="0"/>
              </a:rPr>
              <a:t>Os fins de semana </a:t>
            </a:r>
            <a:r>
              <a:rPr lang="gl-ES" dirty="0" smtClean="0">
                <a:latin typeface="Comic Sans MS" pitchFamily="66" charset="0"/>
                <a:cs typeface="Times New Roman" pitchFamily="18" charset="0"/>
              </a:rPr>
              <a:t>debes estudar </a:t>
            </a:r>
            <a:r>
              <a:rPr lang="gl-ES" dirty="0">
                <a:latin typeface="Comic Sans MS" pitchFamily="66" charset="0"/>
                <a:cs typeface="Times New Roman" pitchFamily="18" charset="0"/>
              </a:rPr>
              <a:t>un total de 3 ou 4 horas. </a:t>
            </a:r>
            <a:r>
              <a:rPr lang="gl-ES" dirty="0" smtClean="0">
                <a:latin typeface="Comic Sans MS" pitchFamily="66" charset="0"/>
                <a:cs typeface="Times New Roman" pitchFamily="18" charset="0"/>
              </a:rPr>
              <a:t>Por ex: </a:t>
            </a:r>
            <a:r>
              <a:rPr lang="gl-ES" dirty="0">
                <a:latin typeface="Comic Sans MS" pitchFamily="66" charset="0"/>
                <a:cs typeface="Times New Roman" pitchFamily="18" charset="0"/>
              </a:rPr>
              <a:t>sábados e domingos polas </a:t>
            </a:r>
            <a:r>
              <a:rPr lang="gl-ES" dirty="0" err="1">
                <a:latin typeface="Comic Sans MS" pitchFamily="66" charset="0"/>
                <a:cs typeface="Times New Roman" pitchFamily="18" charset="0"/>
              </a:rPr>
              <a:t>mañáns</a:t>
            </a:r>
            <a:r>
              <a:rPr lang="gl-ES" dirty="0">
                <a:latin typeface="Comic Sans MS" pitchFamily="66" charset="0"/>
                <a:cs typeface="Times New Roman" pitchFamily="18" charset="0"/>
              </a:rPr>
              <a:t>, venres e domingos pola tarde, tarde de venres e </a:t>
            </a:r>
            <a:r>
              <a:rPr lang="gl-ES" dirty="0" err="1">
                <a:latin typeface="Comic Sans MS" pitchFamily="66" charset="0"/>
                <a:cs typeface="Times New Roman" pitchFamily="18" charset="0"/>
              </a:rPr>
              <a:t>mañán</a:t>
            </a:r>
            <a:r>
              <a:rPr lang="gl-ES" dirty="0">
                <a:latin typeface="Comic Sans MS" pitchFamily="66" charset="0"/>
                <a:cs typeface="Times New Roman" pitchFamily="18" charset="0"/>
              </a:rPr>
              <a:t> do sábado, </a:t>
            </a:r>
            <a:r>
              <a:rPr lang="gl-ES" dirty="0" err="1">
                <a:latin typeface="Comic Sans MS" pitchFamily="66" charset="0"/>
                <a:cs typeface="Times New Roman" pitchFamily="18" charset="0"/>
              </a:rPr>
              <a:t>etc</a:t>
            </a:r>
            <a:r>
              <a:rPr lang="gl-ES" dirty="0">
                <a:latin typeface="Comic Sans MS" pitchFamily="66" charset="0"/>
                <a:cs typeface="Times New Roman" pitchFamily="18" charset="0"/>
              </a:rPr>
              <a:t>.</a:t>
            </a:r>
            <a:r>
              <a:rPr lang="gl-ES" sz="2800" dirty="0">
                <a:latin typeface="Comic Sans MS" pitchFamily="66" charset="0"/>
              </a:rPr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838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4. TÉCNICAS </a:t>
            </a:r>
            <a:r>
              <a:rPr lang="es-ES" b="1" dirty="0">
                <a:solidFill>
                  <a:srgbClr val="FF0000"/>
                </a:solidFill>
              </a:rPr>
              <a:t>DE ESTUDIO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Unha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vez que planificamos.. ¿cómo abordar o estudio? ...Existen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moitos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métodos de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estudo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 ..debemos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atopar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 que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mellor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se adecue a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nosa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maneira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ser..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Char char=""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 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método </a:t>
            </a:r>
            <a:r>
              <a:rPr lang="es-ES_tradnl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sinxelo</a:t>
            </a:r>
            <a:r>
              <a:rPr lang="es-ES_tradnl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pode ser: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-Lectura rápida e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xeral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-Lectura lenta,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detida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comprensiva: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suliñando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 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resumindo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esquematizando </a:t>
            </a:r>
            <a:r>
              <a:rPr lang="es-ES_tradnl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contidos</a:t>
            </a: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r>
              <a:rPr lang="es-ES_tradnl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-Memorización e Repaso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 pitchFamily="2" charset="2"/>
              <a:buNone/>
            </a:pPr>
            <a:endParaRPr lang="es-ES_tradnl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849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9274"/>
            <a:ext cx="8208912" cy="583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64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PARA SABER MAIS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http://conteni2.educarex.es/mats/121339/contenido/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>
                <a:hlinkClick r:id="rId3"/>
              </a:rPr>
              <a:t>http://ntic.educacion.es/w3/eos/MaterialesEducativos/mem2006/aprender_estudiar/index2.html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8403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421" y="548680"/>
            <a:ext cx="7273158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18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tx2"/>
                </a:solidFill>
                <a:latin typeface="Century Gothic"/>
              </a:rPr>
              <a:t> </a:t>
            </a:r>
            <a:r>
              <a:rPr lang="es-ES" sz="4000" b="1" dirty="0" smtClean="0">
                <a:solidFill>
                  <a:srgbClr val="0070C0"/>
                </a:solidFill>
                <a:latin typeface="Century Gothic"/>
              </a:rPr>
              <a:t>1.MOTIVACIÓN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4" name="6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9" y="1259228"/>
            <a:ext cx="7056784" cy="4978084"/>
          </a:xfrm>
        </p:spPr>
      </p:pic>
    </p:spTree>
    <p:extLst>
      <p:ext uri="{BB962C8B-B14F-4D97-AF65-F5344CB8AC3E}">
        <p14:creationId xmlns:p14="http://schemas.microsoft.com/office/powerpoint/2010/main" xmlns="" val="22159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GRAZAS POLA SUA ATENCIÓN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66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/>
          <a:lstStyle/>
          <a:p>
            <a:pPr algn="just"/>
            <a:endParaRPr lang="es-ES" sz="2800" dirty="0" smtClean="0">
              <a:latin typeface="Comic Sans MS" pitchFamily="66" charset="0"/>
            </a:endParaRPr>
          </a:p>
          <a:p>
            <a:pPr algn="just"/>
            <a:r>
              <a:rPr lang="es-ES" sz="2800" dirty="0" smtClean="0">
                <a:latin typeface="Comic Sans MS" pitchFamily="66" charset="0"/>
              </a:rPr>
              <a:t>A motivación pode definirse como os factores internos </a:t>
            </a:r>
            <a:r>
              <a:rPr lang="es-ES" sz="2800" dirty="0" err="1" smtClean="0">
                <a:latin typeface="Comic Sans MS" pitchFamily="66" charset="0"/>
              </a:rPr>
              <a:t>ou</a:t>
            </a:r>
            <a:r>
              <a:rPr lang="es-ES" sz="2800" dirty="0" smtClean="0">
                <a:latin typeface="Comic Sans MS" pitchFamily="66" charset="0"/>
              </a:rPr>
              <a:t> externos que determinan </a:t>
            </a:r>
            <a:r>
              <a:rPr lang="es-ES" sz="2800" dirty="0" err="1" smtClean="0">
                <a:latin typeface="Comic Sans MS" pitchFamily="66" charset="0"/>
              </a:rPr>
              <a:t>unha</a:t>
            </a:r>
            <a:r>
              <a:rPr lang="es-ES" sz="2800" dirty="0" smtClean="0">
                <a:latin typeface="Comic Sans MS" pitchFamily="66" charset="0"/>
              </a:rPr>
              <a:t>  conducta.</a:t>
            </a:r>
          </a:p>
          <a:p>
            <a:pPr algn="just">
              <a:spcBef>
                <a:spcPts val="0"/>
              </a:spcBef>
            </a:pPr>
            <a:r>
              <a:rPr lang="es-ES" sz="2800" i="1" dirty="0">
                <a:latin typeface="Comic Sans MS" pitchFamily="66" charset="0"/>
              </a:rPr>
              <a:t>A motivación respecto a </a:t>
            </a:r>
            <a:r>
              <a:rPr lang="es-ES" sz="2800" i="1" dirty="0" err="1" smtClean="0">
                <a:latin typeface="Comic Sans MS" pitchFamily="66" charset="0"/>
              </a:rPr>
              <a:t>calquer</a:t>
            </a:r>
            <a:r>
              <a:rPr lang="es-ES" sz="2800" i="1" dirty="0" smtClean="0">
                <a:latin typeface="Comic Sans MS" pitchFamily="66" charset="0"/>
              </a:rPr>
              <a:t> </a:t>
            </a:r>
            <a:r>
              <a:rPr lang="es-ES" sz="2800" i="1" dirty="0" err="1" smtClean="0">
                <a:latin typeface="Comic Sans MS" pitchFamily="66" charset="0"/>
              </a:rPr>
              <a:t>atividade</a:t>
            </a:r>
            <a:r>
              <a:rPr lang="es-ES" sz="2800" i="1" dirty="0">
                <a:latin typeface="Comic Sans MS" pitchFamily="66" charset="0"/>
              </a:rPr>
              <a:t>, </a:t>
            </a:r>
            <a:r>
              <a:rPr lang="es-ES" sz="2800" i="1" dirty="0" smtClean="0">
                <a:latin typeface="Comic Sans MS" pitchFamily="66" charset="0"/>
              </a:rPr>
              <a:t>  </a:t>
            </a:r>
            <a:r>
              <a:rPr lang="es-ES" sz="2800" i="1" dirty="0">
                <a:latin typeface="Comic Sans MS" pitchFamily="66" charset="0"/>
              </a:rPr>
              <a:t>pode </a:t>
            </a:r>
            <a:r>
              <a:rPr lang="es-ES" sz="2800" i="1" dirty="0" err="1">
                <a:latin typeface="Comic Sans MS" pitchFamily="66" charset="0"/>
              </a:rPr>
              <a:t>xurdir</a:t>
            </a:r>
            <a:r>
              <a:rPr lang="es-ES" sz="2800" i="1" dirty="0">
                <a:latin typeface="Comic Sans MS" pitchFamily="66" charset="0"/>
              </a:rPr>
              <a:t> de </a:t>
            </a:r>
            <a:r>
              <a:rPr lang="es-ES" sz="2800" i="1" dirty="0" err="1">
                <a:latin typeface="Comic Sans MS" pitchFamily="66" charset="0"/>
              </a:rPr>
              <a:t>xeito</a:t>
            </a:r>
            <a:r>
              <a:rPr lang="es-ES" sz="2800" i="1" dirty="0">
                <a:latin typeface="Comic Sans MS" pitchFamily="66" charset="0"/>
              </a:rPr>
              <a:t> inesperado e intenso, </a:t>
            </a:r>
            <a:r>
              <a:rPr lang="es-ES" sz="2800" i="1" dirty="0" smtClean="0">
                <a:latin typeface="Comic Sans MS" pitchFamily="66" charset="0"/>
              </a:rPr>
              <a:t> pero non </a:t>
            </a:r>
            <a:r>
              <a:rPr lang="es-ES" sz="2800" i="1" dirty="0">
                <a:latin typeface="Comic Sans MS" pitchFamily="66" charset="0"/>
              </a:rPr>
              <a:t>é algo que podamos crear de forma </a:t>
            </a:r>
            <a:r>
              <a:rPr lang="es-ES" sz="2800" i="1" dirty="0" err="1">
                <a:latin typeface="Comic Sans MS" pitchFamily="66" charset="0"/>
              </a:rPr>
              <a:t>máxica</a:t>
            </a:r>
            <a:r>
              <a:rPr lang="es-ES" sz="2800" i="1" dirty="0">
                <a:latin typeface="Comic Sans MS" pitchFamily="66" charset="0"/>
              </a:rPr>
              <a:t> cando a queremos canalizar cara algo concreto </a:t>
            </a:r>
            <a:r>
              <a:rPr lang="es-ES" sz="2800" i="1" dirty="0" err="1">
                <a:latin typeface="Comic Sans MS" pitchFamily="66" charset="0"/>
              </a:rPr>
              <a:t>senón</a:t>
            </a:r>
            <a:r>
              <a:rPr lang="es-ES" sz="2800" i="1" dirty="0">
                <a:latin typeface="Comic Sans MS" pitchFamily="66" charset="0"/>
              </a:rPr>
              <a:t> que </a:t>
            </a:r>
            <a:r>
              <a:rPr lang="es-ES" sz="2800" i="1" dirty="0" err="1">
                <a:latin typeface="Comic Sans MS" pitchFamily="66" charset="0"/>
              </a:rPr>
              <a:t>temos</a:t>
            </a:r>
            <a:r>
              <a:rPr lang="es-ES" sz="2800" i="1" dirty="0">
                <a:latin typeface="Comic Sans MS" pitchFamily="66" charset="0"/>
              </a:rPr>
              <a:t> que </a:t>
            </a:r>
            <a:r>
              <a:rPr lang="es-ES" sz="2800" i="1" dirty="0" err="1">
                <a:latin typeface="Comic Sans MS" pitchFamily="66" charset="0"/>
              </a:rPr>
              <a:t>construila</a:t>
            </a:r>
            <a:r>
              <a:rPr lang="es-ES" sz="2800" i="1" dirty="0">
                <a:latin typeface="Comic Sans MS" pitchFamily="66" charset="0"/>
              </a:rPr>
              <a:t> paso a paso.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323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  Os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motivos non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xurden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por sí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mesmos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senón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que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hai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que 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ADQUIRILOS</a:t>
            </a:r>
            <a:r>
              <a:rPr lang="es-ES" sz="2800" dirty="0">
                <a:solidFill>
                  <a:srgbClr val="FF0000"/>
                </a:solidFill>
                <a:latin typeface="Comic Sans MS" pitchFamily="66" charset="0"/>
              </a:rPr>
              <a:t> e 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CULTIVALOS</a:t>
            </a:r>
            <a:r>
              <a:rPr lang="es-ES" sz="2800" dirty="0">
                <a:solidFill>
                  <a:schemeClr val="accent2"/>
                </a:solidFill>
                <a:latin typeface="Comic Sans MS" pitchFamily="66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  Existen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diferentes </a:t>
            </a:r>
            <a:r>
              <a:rPr lang="es-ES" sz="2800" b="1" dirty="0">
                <a:solidFill>
                  <a:srgbClr val="FF0000"/>
                </a:solidFill>
                <a:latin typeface="Comic Sans MS" pitchFamily="66" charset="0"/>
              </a:rPr>
              <a:t>TIPOS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de motivación</a:t>
            </a:r>
            <a:r>
              <a:rPr lang="es-ES" sz="2800" dirty="0" smtClean="0">
                <a:solidFill>
                  <a:prstClr val="black"/>
                </a:solidFill>
                <a:latin typeface="Comic Sans MS" pitchFamily="66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lvl="0" indent="-285750" algn="just">
              <a:spcBef>
                <a:spcPts val="0"/>
              </a:spcBef>
              <a:buFont typeface="Symbol" pitchFamily="18" charset="2"/>
              <a:buChar char=""/>
            </a:pPr>
            <a:r>
              <a:rPr lang="es-ES" sz="2800" i="1" dirty="0">
                <a:solidFill>
                  <a:srgbClr val="0070C0"/>
                </a:solidFill>
                <a:latin typeface="Comic Sans MS" pitchFamily="66" charset="0"/>
              </a:rPr>
              <a:t>Motivación por incentivos </a:t>
            </a:r>
            <a:r>
              <a:rPr lang="es-ES" sz="2800" i="1" dirty="0" err="1">
                <a:solidFill>
                  <a:srgbClr val="0070C0"/>
                </a:solidFill>
                <a:latin typeface="Comic Sans MS" pitchFamily="66" charset="0"/>
              </a:rPr>
              <a:t>ou</a:t>
            </a:r>
            <a:r>
              <a:rPr lang="es-ES" sz="2800" i="1" dirty="0">
                <a:solidFill>
                  <a:srgbClr val="0070C0"/>
                </a:solidFill>
                <a:latin typeface="Comic Sans MS" pitchFamily="66" charset="0"/>
              </a:rPr>
              <a:t> extrínseca</a:t>
            </a:r>
            <a:r>
              <a:rPr lang="es-ES" sz="2800" dirty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para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obter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eloxios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, premios, boas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calificacións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, etc.,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ou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para evitar posibles censuras, castigos, malas </a:t>
            </a:r>
            <a:r>
              <a:rPr lang="es-ES" sz="2800" dirty="0" err="1">
                <a:solidFill>
                  <a:prstClr val="black"/>
                </a:solidFill>
                <a:latin typeface="Comic Sans MS" pitchFamily="66" charset="0"/>
              </a:rPr>
              <a:t>calificacións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, broncas…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marL="285750" lvl="0" indent="-285750" algn="just">
              <a:spcBef>
                <a:spcPts val="0"/>
              </a:spcBef>
              <a:buFont typeface="Symbol" pitchFamily="18" charset="2"/>
              <a:buChar char=""/>
            </a:pPr>
            <a:r>
              <a:rPr lang="es-ES" sz="2800" i="1" dirty="0" smtClean="0">
                <a:solidFill>
                  <a:srgbClr val="0070C0"/>
                </a:solidFill>
                <a:latin typeface="Comic Sans MS" pitchFamily="66" charset="0"/>
              </a:rPr>
              <a:t>Automotivación (</a:t>
            </a:r>
            <a:r>
              <a:rPr lang="es-ES" sz="2800" i="1" dirty="0" err="1" smtClean="0">
                <a:solidFill>
                  <a:srgbClr val="0070C0"/>
                </a:solidFill>
                <a:latin typeface="Comic Sans MS" pitchFamily="66" charset="0"/>
              </a:rPr>
              <a:t>motiv</a:t>
            </a:r>
            <a:r>
              <a:rPr lang="es-ES" sz="2800" i="1" dirty="0" smtClean="0">
                <a:solidFill>
                  <a:srgbClr val="0070C0"/>
                </a:solidFill>
                <a:latin typeface="Comic Sans MS" pitchFamily="66" charset="0"/>
              </a:rPr>
              <a:t>. Intrínseca):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satisfacer </a:t>
            </a:r>
            <a:r>
              <a:rPr lang="es-ES" sz="2800" i="1" dirty="0">
                <a:solidFill>
                  <a:prstClr val="black"/>
                </a:solidFill>
                <a:latin typeface="Comic Sans MS" pitchFamily="66" charset="0"/>
              </a:rPr>
              <a:t>necesidades internas </a:t>
            </a:r>
            <a:r>
              <a:rPr lang="es-ES" sz="2800" dirty="0">
                <a:solidFill>
                  <a:prstClr val="black"/>
                </a:solidFill>
                <a:latin typeface="Comic Sans MS" pitchFamily="66" charset="0"/>
              </a:rPr>
              <a:t>do estudiante. A </a:t>
            </a:r>
            <a:r>
              <a:rPr lang="es-ES" sz="2800" i="1" dirty="0">
                <a:solidFill>
                  <a:prstClr val="black"/>
                </a:solidFill>
                <a:latin typeface="Comic Sans MS" pitchFamily="66" charset="0"/>
              </a:rPr>
              <a:t>realiza el </a:t>
            </a:r>
            <a:r>
              <a:rPr lang="es-ES" sz="2800" i="1" dirty="0" err="1">
                <a:solidFill>
                  <a:prstClr val="black"/>
                </a:solidFill>
                <a:latin typeface="Comic Sans MS" pitchFamily="66" charset="0"/>
              </a:rPr>
              <a:t>mesmo</a:t>
            </a:r>
            <a:r>
              <a:rPr lang="es-ES" sz="2800" i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es-ES" sz="28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657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10202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Os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MOTIVOS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despertan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o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INTERÉS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axudan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a centrar a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ATENCIÓN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estimulan o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DESEXO DE APRENDER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, conducen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ao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ESFORZO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Aquí termina a función dos motivos. A partir de aquí </a:t>
            </a:r>
            <a:r>
              <a:rPr kumimoji="0" 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comeza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</a:rPr>
              <a:t> o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ESFORZO</a:t>
            </a:r>
            <a:r>
              <a:rPr kumimoji="0" 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kern="0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marR="0" lvl="0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4 Imagen" descr="ESCRIBIEND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2976"/>
            <a:ext cx="5904657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3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b="1" i="1" dirty="0" smtClean="0">
                <a:solidFill>
                  <a:srgbClr val="0070C0"/>
                </a:solidFill>
                <a:latin typeface="Century Gothic"/>
              </a:rPr>
              <a:t>Como </a:t>
            </a:r>
            <a:r>
              <a:rPr lang="es-ES" sz="4000" b="1" i="1" dirty="0" err="1" smtClean="0">
                <a:solidFill>
                  <a:srgbClr val="0070C0"/>
                </a:solidFill>
                <a:latin typeface="Century Gothic"/>
              </a:rPr>
              <a:t>mellorar</a:t>
            </a:r>
            <a:r>
              <a:rPr lang="es-ES" sz="4000" b="1" i="1" dirty="0" smtClean="0">
                <a:solidFill>
                  <a:srgbClr val="0070C0"/>
                </a:solidFill>
                <a:latin typeface="Century Gothic"/>
              </a:rPr>
              <a:t> a  motivación..</a:t>
            </a:r>
            <a:br>
              <a:rPr lang="es-ES" sz="4000" b="1" i="1" dirty="0" smtClean="0">
                <a:solidFill>
                  <a:srgbClr val="0070C0"/>
                </a:solidFill>
                <a:latin typeface="Century Gothic"/>
              </a:rPr>
            </a:br>
            <a:r>
              <a:rPr lang="es-ES" sz="3600" b="1" i="1" dirty="0">
                <a:latin typeface="Century Gothic"/>
              </a:rPr>
              <a:t>(</a:t>
            </a:r>
            <a:r>
              <a:rPr lang="es-ES" sz="3600" b="1" i="1" dirty="0" smtClean="0">
                <a:latin typeface="Century Gothic"/>
              </a:rPr>
              <a:t>factores a ter en </a:t>
            </a:r>
            <a:r>
              <a:rPr lang="es-ES" sz="3600" b="1" i="1" dirty="0" err="1" smtClean="0">
                <a:latin typeface="Century Gothic"/>
              </a:rPr>
              <a:t>conta</a:t>
            </a:r>
            <a:r>
              <a:rPr lang="es-ES" sz="3600" b="1" i="1" dirty="0" smtClean="0">
                <a:latin typeface="Century Gothic"/>
              </a:rPr>
              <a:t>…)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i="1" dirty="0" err="1">
                <a:solidFill>
                  <a:srgbClr val="FF0000"/>
                </a:solidFill>
              </a:rPr>
              <a:t>Coñecer</a:t>
            </a:r>
            <a:r>
              <a:rPr lang="es-ES" i="1" dirty="0">
                <a:solidFill>
                  <a:srgbClr val="FF0000"/>
                </a:solidFill>
              </a:rPr>
              <a:t> as características do </a:t>
            </a:r>
            <a:r>
              <a:rPr lang="es-ES" i="1" dirty="0" err="1">
                <a:solidFill>
                  <a:srgbClr val="FF0000"/>
                </a:solidFill>
              </a:rPr>
              <a:t>noso</a:t>
            </a:r>
            <a:r>
              <a:rPr lang="es-ES" i="1" dirty="0">
                <a:solidFill>
                  <a:srgbClr val="FF0000"/>
                </a:solidFill>
              </a:rPr>
              <a:t> </a:t>
            </a:r>
            <a:r>
              <a:rPr lang="es-ES" i="1" dirty="0" err="1">
                <a:solidFill>
                  <a:srgbClr val="FF0000"/>
                </a:solidFill>
              </a:rPr>
              <a:t>fillo</a:t>
            </a:r>
            <a:r>
              <a:rPr lang="es-ES" i="1" dirty="0">
                <a:solidFill>
                  <a:srgbClr val="FF0000"/>
                </a:solidFill>
              </a:rPr>
              <a:t>. </a:t>
            </a:r>
            <a:r>
              <a:rPr lang="es-ES" dirty="0" err="1" smtClean="0"/>
              <a:t>Proporcionarlle</a:t>
            </a:r>
            <a:r>
              <a:rPr lang="es-ES" dirty="0" smtClean="0"/>
              <a:t> os </a:t>
            </a:r>
            <a:r>
              <a:rPr lang="es-ES" dirty="0" err="1" smtClean="0"/>
              <a:t>recusos</a:t>
            </a:r>
            <a:r>
              <a:rPr lang="es-ES" dirty="0" smtClean="0"/>
              <a:t> </a:t>
            </a:r>
            <a:r>
              <a:rPr lang="es-ES" dirty="0" err="1" smtClean="0"/>
              <a:t>axeitados</a:t>
            </a:r>
            <a:r>
              <a:rPr lang="es-ES" dirty="0" smtClean="0"/>
              <a:t> ….</a:t>
            </a:r>
            <a:endParaRPr lang="es-ES" u="sng" dirty="0"/>
          </a:p>
          <a:p>
            <a:pPr algn="just">
              <a:buFont typeface="Wingdings" pitchFamily="2" charset="2"/>
              <a:buChar char="Ø"/>
            </a:pPr>
            <a:r>
              <a:rPr lang="es-ES" i="1" dirty="0">
                <a:solidFill>
                  <a:srgbClr val="FF0000"/>
                </a:solidFill>
              </a:rPr>
              <a:t>Cando o </a:t>
            </a:r>
            <a:r>
              <a:rPr lang="es-ES" i="1" dirty="0" err="1">
                <a:solidFill>
                  <a:srgbClr val="FF0000"/>
                </a:solidFill>
              </a:rPr>
              <a:t>noso</a:t>
            </a:r>
            <a:r>
              <a:rPr lang="es-ES" i="1" dirty="0">
                <a:solidFill>
                  <a:srgbClr val="FF0000"/>
                </a:solidFill>
              </a:rPr>
              <a:t> </a:t>
            </a:r>
            <a:r>
              <a:rPr lang="es-ES" i="1" dirty="0" err="1">
                <a:solidFill>
                  <a:srgbClr val="FF0000"/>
                </a:solidFill>
              </a:rPr>
              <a:t>fillo</a:t>
            </a:r>
            <a:r>
              <a:rPr lang="es-ES" i="1" dirty="0">
                <a:solidFill>
                  <a:srgbClr val="FF0000"/>
                </a:solidFill>
              </a:rPr>
              <a:t> </a:t>
            </a:r>
            <a:r>
              <a:rPr lang="es-ES" i="1" dirty="0" err="1">
                <a:solidFill>
                  <a:srgbClr val="FF0000"/>
                </a:solidFill>
              </a:rPr>
              <a:t>deixou</a:t>
            </a:r>
            <a:r>
              <a:rPr lang="es-ES" i="1" dirty="0">
                <a:solidFill>
                  <a:srgbClr val="FF0000"/>
                </a:solidFill>
              </a:rPr>
              <a:t> de motivarse polos </a:t>
            </a:r>
            <a:r>
              <a:rPr lang="es-ES" i="1" dirty="0" smtClean="0">
                <a:solidFill>
                  <a:srgbClr val="FF0000"/>
                </a:solidFill>
              </a:rPr>
              <a:t>estudios..</a:t>
            </a:r>
            <a:r>
              <a:rPr lang="es-ES" dirty="0" smtClean="0"/>
              <a:t> </a:t>
            </a:r>
            <a:r>
              <a:rPr lang="es-ES" dirty="0"/>
              <a:t>É importante para saber si é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actitude</a:t>
            </a:r>
            <a:r>
              <a:rPr lang="es-ES" dirty="0"/>
              <a:t> que se </a:t>
            </a:r>
            <a:r>
              <a:rPr lang="es-ES" dirty="0" err="1"/>
              <a:t>foi</a:t>
            </a:r>
            <a:r>
              <a:rPr lang="es-ES" dirty="0"/>
              <a:t> </a:t>
            </a:r>
            <a:r>
              <a:rPr lang="es-ES" dirty="0" err="1"/>
              <a:t>construindo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é </a:t>
            </a:r>
            <a:r>
              <a:rPr lang="es-ES" dirty="0" err="1"/>
              <a:t>froito</a:t>
            </a:r>
            <a:r>
              <a:rPr lang="es-ES" dirty="0"/>
              <a:t> </a:t>
            </a:r>
            <a:r>
              <a:rPr lang="es-ES" dirty="0" err="1"/>
              <a:t>dun</a:t>
            </a:r>
            <a:r>
              <a:rPr lang="es-ES" dirty="0"/>
              <a:t> momento evolutivo </a:t>
            </a:r>
            <a:r>
              <a:rPr lang="es-ES" dirty="0" err="1"/>
              <a:t>ou</a:t>
            </a:r>
            <a:r>
              <a:rPr lang="es-ES" dirty="0"/>
              <a:t>  </a:t>
            </a:r>
            <a:r>
              <a:rPr lang="es-ES" dirty="0" err="1"/>
              <a:t>persoal</a:t>
            </a:r>
            <a:r>
              <a:rPr lang="es-ES" dirty="0"/>
              <a:t> concreto.</a:t>
            </a:r>
            <a:endParaRPr lang="es-ES" u="sng" dirty="0"/>
          </a:p>
          <a:p>
            <a:pPr algn="just">
              <a:buFont typeface="Wingdings" pitchFamily="2" charset="2"/>
              <a:buChar char="Ø"/>
            </a:pPr>
            <a:r>
              <a:rPr lang="es-ES" i="1" dirty="0">
                <a:solidFill>
                  <a:srgbClr val="FF0000"/>
                </a:solidFill>
              </a:rPr>
              <a:t>Somos como </a:t>
            </a:r>
            <a:r>
              <a:rPr lang="es-ES" i="1" dirty="0" err="1">
                <a:solidFill>
                  <a:srgbClr val="FF0000"/>
                </a:solidFill>
              </a:rPr>
              <a:t>pais</a:t>
            </a:r>
            <a:r>
              <a:rPr lang="es-ES" i="1" dirty="0">
                <a:solidFill>
                  <a:srgbClr val="FF0000"/>
                </a:solidFill>
              </a:rPr>
              <a:t> </a:t>
            </a:r>
            <a:r>
              <a:rPr lang="es-ES" i="1" dirty="0" err="1">
                <a:solidFill>
                  <a:srgbClr val="FF0000"/>
                </a:solidFill>
              </a:rPr>
              <a:t>uns</a:t>
            </a:r>
            <a:r>
              <a:rPr lang="es-ES" i="1" dirty="0">
                <a:solidFill>
                  <a:srgbClr val="FF0000"/>
                </a:solidFill>
              </a:rPr>
              <a:t> modelos coherentes </a:t>
            </a:r>
            <a:r>
              <a:rPr lang="es-ES" i="1" dirty="0" err="1">
                <a:solidFill>
                  <a:srgbClr val="FF0000"/>
                </a:solidFill>
              </a:rPr>
              <a:t>co</a:t>
            </a:r>
            <a:r>
              <a:rPr lang="es-ES" i="1" dirty="0">
                <a:solidFill>
                  <a:srgbClr val="FF0000"/>
                </a:solidFill>
              </a:rPr>
              <a:t> que </a:t>
            </a:r>
            <a:r>
              <a:rPr lang="es-ES" i="1" dirty="0" smtClean="0">
                <a:solidFill>
                  <a:srgbClr val="FF0000"/>
                </a:solidFill>
              </a:rPr>
              <a:t>pedimos… </a:t>
            </a:r>
            <a:r>
              <a:rPr lang="es-ES" dirty="0"/>
              <a:t>Os rapaces aprenden </a:t>
            </a:r>
            <a:r>
              <a:rPr lang="es-ES" dirty="0" err="1"/>
              <a:t>máis</a:t>
            </a:r>
            <a:r>
              <a:rPr lang="es-ES" dirty="0"/>
              <a:t> polo que ven nos </a:t>
            </a:r>
            <a:r>
              <a:rPr lang="es-ES" dirty="0" err="1"/>
              <a:t>seus</a:t>
            </a:r>
            <a:r>
              <a:rPr lang="es-ES" dirty="0"/>
              <a:t> modelos de referencia que </a:t>
            </a:r>
            <a:r>
              <a:rPr lang="es-ES" dirty="0" err="1"/>
              <a:t>polas</a:t>
            </a:r>
            <a:r>
              <a:rPr lang="es-ES" dirty="0"/>
              <a:t> </a:t>
            </a:r>
            <a:r>
              <a:rPr lang="es-ES" dirty="0" err="1"/>
              <a:t>instruccións</a:t>
            </a:r>
            <a:r>
              <a:rPr lang="es-ES" dirty="0"/>
              <a:t> </a:t>
            </a:r>
            <a:r>
              <a:rPr lang="es-ES" dirty="0" err="1"/>
              <a:t>verbais</a:t>
            </a:r>
            <a:r>
              <a:rPr lang="es-ES" dirty="0"/>
              <a:t> que reciben dos </a:t>
            </a:r>
            <a:r>
              <a:rPr lang="es-ES" dirty="0" err="1"/>
              <a:t>mesmos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649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lvl="0" indent="-274320">
              <a:buClr>
                <a:srgbClr val="94C600"/>
              </a:buClr>
              <a:buSzPct val="76000"/>
              <a:buNone/>
            </a:pP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Para motivar é imprescindible que o rapaz perciba que pode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conseguilo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e </a:t>
            </a:r>
            <a:r>
              <a:rPr lang="es-ES" sz="2800" b="1" i="1" dirty="0" smtClean="0">
                <a:solidFill>
                  <a:srgbClr val="FF0000"/>
                </a:solidFill>
                <a:latin typeface="Comic Sans MS" pitchFamily="66" charset="0"/>
              </a:rPr>
              <a:t>ademáis 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ten un plan no que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lle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imos</a:t>
            </a:r>
            <a:r>
              <a:rPr lang="es-ES" sz="28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FF0000"/>
                </a:solidFill>
                <a:latin typeface="Comic Sans MS" pitchFamily="66" charset="0"/>
              </a:rPr>
              <a:t>axudar</a:t>
            </a:r>
            <a:r>
              <a:rPr lang="es-ES" sz="2800" b="1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lvl="0" indent="-274320">
              <a:buClr>
                <a:srgbClr val="94C600"/>
              </a:buClr>
              <a:buSzPct val="76000"/>
              <a:buNone/>
            </a:pPr>
            <a:endParaRPr lang="es-ES" sz="28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 indent="-274320" algn="just">
              <a:buClr>
                <a:srgbClr val="94C600"/>
              </a:buClr>
              <a:buSzPct val="76000"/>
              <a:buNone/>
            </a:pPr>
            <a:r>
              <a:rPr lang="es-ES" sz="2400" b="1" i="1" dirty="0">
                <a:solidFill>
                  <a:srgbClr val="00B050"/>
                </a:solidFill>
                <a:latin typeface="Comic Sans MS" pitchFamily="66" charset="0"/>
              </a:rPr>
              <a:t> </a:t>
            </a:r>
            <a:r>
              <a:rPr lang="es-ES" sz="2800" b="1" i="1" dirty="0">
                <a:solidFill>
                  <a:srgbClr val="00B0F0"/>
                </a:solidFill>
                <a:latin typeface="Comic Sans MS" pitchFamily="66" charset="0"/>
              </a:rPr>
              <a:t>1.  Marcar </a:t>
            </a:r>
            <a:r>
              <a:rPr lang="es-ES" sz="2800" b="1" i="1" dirty="0" err="1">
                <a:solidFill>
                  <a:srgbClr val="00B0F0"/>
                </a:solidFill>
                <a:latin typeface="Comic Sans MS" pitchFamily="66" charset="0"/>
              </a:rPr>
              <a:t>uns</a:t>
            </a:r>
            <a:r>
              <a:rPr lang="es-ES" sz="2800" b="1" i="1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s-ES" sz="2800" b="1" i="1" dirty="0" err="1">
                <a:solidFill>
                  <a:srgbClr val="00B0F0"/>
                </a:solidFill>
                <a:latin typeface="Comic Sans MS" pitchFamily="66" charset="0"/>
              </a:rPr>
              <a:t>obxectivos</a:t>
            </a:r>
            <a:r>
              <a:rPr lang="es-ES" sz="2800" b="1" i="1" dirty="0">
                <a:solidFill>
                  <a:srgbClr val="00B0F0"/>
                </a:solidFill>
                <a:latin typeface="Comic Sans MS" pitchFamily="66" charset="0"/>
              </a:rPr>
              <a:t> a </a:t>
            </a:r>
            <a:r>
              <a:rPr lang="es-ES" sz="2800" b="1" i="1" dirty="0" err="1">
                <a:solidFill>
                  <a:srgbClr val="00B0F0"/>
                </a:solidFill>
                <a:latin typeface="Comic Sans MS" pitchFamily="66" charset="0"/>
              </a:rPr>
              <a:t>acadar</a:t>
            </a:r>
            <a:r>
              <a:rPr lang="es-ES" sz="2800" b="1" i="1" dirty="0">
                <a:solidFill>
                  <a:srgbClr val="00B0F0"/>
                </a:solidFill>
                <a:latin typeface="Comic Sans MS" pitchFamily="66" charset="0"/>
              </a:rPr>
              <a:t>.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Axustados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á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realidade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da situación, as posibilidades do alumno e as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súas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circunstancias. Coa participación activa do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noso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fillo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;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preguntándolle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deixandolle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opinar; que eles realicen 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seu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propio plan para sacar o curso a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diante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. 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noso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papel como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pais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é o de </a:t>
            </a: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SUPERVISALO e APOIALOS. 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A motivación aumenta cando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perciven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maiores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 cotas de autonomía e </a:t>
            </a:r>
            <a:r>
              <a:rPr lang="es-ES" sz="2400" b="1" dirty="0" err="1">
                <a:solidFill>
                  <a:prstClr val="black"/>
                </a:solidFill>
                <a:latin typeface="Comic Sans MS" pitchFamily="66" charset="0"/>
              </a:rPr>
              <a:t>recoñecemento</a:t>
            </a:r>
            <a:r>
              <a:rPr lang="es-ES" sz="2400" b="1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39456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 algn="just"/>
            <a:r>
              <a:rPr lang="es-ES" b="1" dirty="0">
                <a:solidFill>
                  <a:srgbClr val="00B0F0"/>
                </a:solidFill>
                <a:latin typeface="Comic Sans MS" pitchFamily="66" charset="0"/>
              </a:rPr>
              <a:t>2. Desenvolver e aplicar o </a:t>
            </a:r>
            <a:r>
              <a:rPr lang="es-ES" b="1" dirty="0" err="1">
                <a:solidFill>
                  <a:srgbClr val="00B0F0"/>
                </a:solidFill>
                <a:latin typeface="Comic Sans MS" pitchFamily="66" charset="0"/>
              </a:rPr>
              <a:t>noso</a:t>
            </a:r>
            <a:r>
              <a:rPr lang="es-ES" b="1" dirty="0">
                <a:solidFill>
                  <a:srgbClr val="00B0F0"/>
                </a:solidFill>
                <a:latin typeface="Comic Sans MS" pitchFamily="66" charset="0"/>
              </a:rPr>
              <a:t> plan para </a:t>
            </a:r>
            <a:r>
              <a:rPr lang="es-ES" b="1" dirty="0" err="1">
                <a:solidFill>
                  <a:srgbClr val="00B0F0"/>
                </a:solidFill>
                <a:latin typeface="Comic Sans MS" pitchFamily="66" charset="0"/>
              </a:rPr>
              <a:t>acadalo</a:t>
            </a:r>
            <a:r>
              <a:rPr lang="es-ES" b="1" dirty="0">
                <a:solidFill>
                  <a:srgbClr val="00B0F0"/>
                </a:solidFill>
                <a:latin typeface="Comic Sans MS" pitchFamily="66" charset="0"/>
              </a:rPr>
              <a:t>.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Propoñer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un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obxectivo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final (sacar o curso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ou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trimestre) e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outros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parciais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.  Determinar un </a:t>
            </a:r>
            <a:r>
              <a:rPr lang="es-ES" b="1" dirty="0">
                <a:solidFill>
                  <a:srgbClr val="002060"/>
                </a:solidFill>
                <a:latin typeface="Comic Sans MS" pitchFamily="66" charset="0"/>
              </a:rPr>
              <a:t>HORARIO 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realista e cal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vai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a ser a </a:t>
            </a:r>
            <a:r>
              <a:rPr lang="es-ES" b="1" dirty="0" err="1">
                <a:solidFill>
                  <a:prstClr val="black"/>
                </a:solidFill>
                <a:latin typeface="Comic Sans MS" pitchFamily="66" charset="0"/>
              </a:rPr>
              <a:t>nosa</a:t>
            </a:r>
            <a:r>
              <a:rPr lang="es-ES" b="1" dirty="0">
                <a:solidFill>
                  <a:prstClr val="black"/>
                </a:solidFill>
                <a:latin typeface="Comic Sans MS" pitchFamily="66" charset="0"/>
              </a:rPr>
              <a:t> labor de supervisión, que no caso de alumnos adolescentes  salvo dudas concretas deberá limitarse a preguntar o estudiado e supervisar a realización dos deberes.</a:t>
            </a:r>
            <a:endParaRPr lang="es-ES" b="1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36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1318</Words>
  <Application>Microsoft Office PowerPoint</Application>
  <PresentationFormat>Presentación en pantalla (4:3)</PresentationFormat>
  <Paragraphs>118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¿COMO AXUDAR OS FILLOS CO ESTUDO?</vt:lpstr>
      <vt:lpstr>Qué aspectos temos que ter claros para un estudio eficaz</vt:lpstr>
      <vt:lpstr> 1.MOTIVACIÓN</vt:lpstr>
      <vt:lpstr>Diapositiva 4</vt:lpstr>
      <vt:lpstr>Diapositiva 5</vt:lpstr>
      <vt:lpstr>Diapositiva 6</vt:lpstr>
      <vt:lpstr>Como mellorar a  motivación.. (factores a ter en conta…)</vt:lpstr>
      <vt:lpstr>Diapositiva 8</vt:lpstr>
      <vt:lpstr>Diapositiva 9</vt:lpstr>
      <vt:lpstr>Diapositiva 10</vt:lpstr>
      <vt:lpstr> 2.CONDICIÓNS DO ESTUDO</vt:lpstr>
      <vt:lpstr>CONDICIÓNS FÍSICAS-PERSOAIS </vt:lpstr>
      <vt:lpstr>ATENCIÓN- CONCENTRACIÓN</vt:lpstr>
      <vt:lpstr>¿CÓMO MELLORAR A ATENCIÓN?</vt:lpstr>
      <vt:lpstr>DESCANSO</vt:lpstr>
      <vt:lpstr>DESCANSO</vt:lpstr>
      <vt:lpstr>ALIMENTOS QUE AXUDAN A MEMORIA</vt:lpstr>
      <vt:lpstr>ACTIVIDADE FÍSICA</vt:lpstr>
      <vt:lpstr>CONDICIÓNS AMBIENTAIS</vt:lpstr>
      <vt:lpstr>LUGAR DE ESTUDIO</vt:lpstr>
      <vt:lpstr> 3. PLANIFICACIÓN</vt:lpstr>
      <vt:lpstr>Diapositiva 22</vt:lpstr>
      <vt:lpstr>Diapositiva 23</vt:lpstr>
      <vt:lpstr>Diapositiva 24</vt:lpstr>
      <vt:lpstr>Confección do horario persoal:</vt:lpstr>
      <vt:lpstr>4. TÉCNICAS DE ESTUDIO</vt:lpstr>
      <vt:lpstr>Diapositiva 27</vt:lpstr>
      <vt:lpstr>PARA SABER MAIS</vt:lpstr>
      <vt:lpstr>Diapositiva 29</vt:lpstr>
      <vt:lpstr>GRAZAS POLA SUA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AXUDAR OS FILLOS CO ESTUDO?</dc:title>
  <dc:creator>usuario</dc:creator>
  <cp:lastModifiedBy>usuario</cp:lastModifiedBy>
  <cp:revision>51</cp:revision>
  <dcterms:created xsi:type="dcterms:W3CDTF">2016-10-21T08:54:20Z</dcterms:created>
  <dcterms:modified xsi:type="dcterms:W3CDTF">2016-10-24T17:25:58Z</dcterms:modified>
</cp:coreProperties>
</file>